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8"/>
  </p:notesMasterIdLst>
  <p:sldIdLst>
    <p:sldId id="256" r:id="rId2"/>
    <p:sldId id="257" r:id="rId3"/>
    <p:sldId id="259" r:id="rId4"/>
    <p:sldId id="261" r:id="rId5"/>
    <p:sldId id="274" r:id="rId6"/>
    <p:sldId id="265" r:id="rId7"/>
  </p:sldIdLst>
  <p:sldSz cx="9144000" cy="5143500" type="screen16x9"/>
  <p:notesSz cx="7010400" cy="9296400"/>
  <p:embeddedFontLst>
    <p:embeddedFont>
      <p:font typeface="Calibri" panose="020F0502020204030204" pitchFamily="34" charset="0"/>
      <p:regular r:id="rId9"/>
      <p:bold r:id="rId10"/>
      <p:italic r:id="rId11"/>
      <p:boldItalic r:id="rId12"/>
    </p:embeddedFont>
    <p:embeddedFont>
      <p:font typeface="Times" panose="02020603050405020304" pitchFamily="18"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C38E01F-14A5-413D-BFE8-EA9E1468E3BE}">
  <a:tblStyle styleId="{9C38E01F-14A5-413D-BFE8-EA9E1468E3B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snapToGrid="0">
      <p:cViewPr>
        <p:scale>
          <a:sx n="100" d="100"/>
          <a:sy n="100" d="100"/>
        </p:scale>
        <p:origin x="-528" y="6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10" Type="http://schemas.openxmlformats.org/officeDocument/2006/relationships/font" Target="fonts/font2.fntdata"/><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CC1BD9-7E3A-4959-AFDD-79A666C6F5B1}" type="doc">
      <dgm:prSet loTypeId="urn:microsoft.com/office/officeart/2005/8/layout/process2" loCatId="process" qsTypeId="urn:microsoft.com/office/officeart/2005/8/quickstyle/simple3" qsCatId="simple" csTypeId="urn:microsoft.com/office/officeart/2005/8/colors/accent1_2" csCatId="accent1" phldr="1"/>
      <dgm:spPr/>
    </dgm:pt>
    <dgm:pt modelId="{0881DAAE-934B-4D11-831E-A9DC6D614B4B}">
      <dgm:prSet phldrT="[Text]"/>
      <dgm:spPr/>
      <dgm:t>
        <a:bodyPr/>
        <a:lstStyle/>
        <a:p>
          <a:r>
            <a:rPr lang="en-US" dirty="0" smtClean="0"/>
            <a:t>Donor Screening</a:t>
          </a:r>
          <a:endParaRPr lang="en-IN" dirty="0"/>
        </a:p>
      </dgm:t>
    </dgm:pt>
    <dgm:pt modelId="{76B7C576-9AB3-42B7-98BD-06FD48D8ADC9}" type="parTrans" cxnId="{EAFFDD41-084E-4770-BA0E-F26CB3018D24}">
      <dgm:prSet/>
      <dgm:spPr/>
      <dgm:t>
        <a:bodyPr/>
        <a:lstStyle/>
        <a:p>
          <a:endParaRPr lang="en-IN"/>
        </a:p>
      </dgm:t>
    </dgm:pt>
    <dgm:pt modelId="{68A92DD2-F979-4BE4-B758-970EDA724BA3}" type="sibTrans" cxnId="{EAFFDD41-084E-4770-BA0E-F26CB3018D24}">
      <dgm:prSet/>
      <dgm:spPr/>
      <dgm:t>
        <a:bodyPr/>
        <a:lstStyle/>
        <a:p>
          <a:endParaRPr lang="en-IN"/>
        </a:p>
      </dgm:t>
    </dgm:pt>
    <dgm:pt modelId="{4EA9CEF5-DD03-4A1F-8E93-3B15EEF14281}">
      <dgm:prSet phldrT="[Text]"/>
      <dgm:spPr/>
      <dgm:t>
        <a:bodyPr/>
        <a:lstStyle/>
        <a:p>
          <a:r>
            <a:rPr lang="en-US" dirty="0" smtClean="0"/>
            <a:t>Donor fit for blood donation</a:t>
          </a:r>
          <a:endParaRPr lang="en-IN" dirty="0"/>
        </a:p>
      </dgm:t>
    </dgm:pt>
    <dgm:pt modelId="{8D315E6F-6EA5-48B9-9A2A-1444D7F61BCA}" type="parTrans" cxnId="{64BDDB17-C6C7-43D8-828B-7996FF4E3B56}">
      <dgm:prSet/>
      <dgm:spPr/>
      <dgm:t>
        <a:bodyPr/>
        <a:lstStyle/>
        <a:p>
          <a:endParaRPr lang="en-IN"/>
        </a:p>
      </dgm:t>
    </dgm:pt>
    <dgm:pt modelId="{8287B17D-9E0D-4D6B-804F-1EF51A362D9B}" type="sibTrans" cxnId="{64BDDB17-C6C7-43D8-828B-7996FF4E3B56}">
      <dgm:prSet/>
      <dgm:spPr/>
      <dgm:t>
        <a:bodyPr/>
        <a:lstStyle/>
        <a:p>
          <a:endParaRPr lang="en-IN"/>
        </a:p>
      </dgm:t>
    </dgm:pt>
    <dgm:pt modelId="{A7964218-864A-46E3-B5A0-586DB35A7E36}">
      <dgm:prSet phldrT="[Text]"/>
      <dgm:spPr/>
      <dgm:t>
        <a:bodyPr/>
        <a:lstStyle/>
        <a:p>
          <a:r>
            <a:rPr lang="en-US" dirty="0" smtClean="0"/>
            <a:t>Blood donation procedure</a:t>
          </a:r>
          <a:endParaRPr lang="en-IN" dirty="0"/>
        </a:p>
      </dgm:t>
    </dgm:pt>
    <dgm:pt modelId="{03ABC8C5-01FA-4C7E-A772-CAD0D6B932BE}" type="parTrans" cxnId="{65AD2D2F-14DF-4373-9EEB-473E2D28A75B}">
      <dgm:prSet/>
      <dgm:spPr/>
      <dgm:t>
        <a:bodyPr/>
        <a:lstStyle/>
        <a:p>
          <a:endParaRPr lang="en-IN"/>
        </a:p>
      </dgm:t>
    </dgm:pt>
    <dgm:pt modelId="{284087B4-E3A6-401F-857A-35E3A84813CF}" type="sibTrans" cxnId="{65AD2D2F-14DF-4373-9EEB-473E2D28A75B}">
      <dgm:prSet/>
      <dgm:spPr/>
      <dgm:t>
        <a:bodyPr/>
        <a:lstStyle/>
        <a:p>
          <a:endParaRPr lang="en-IN"/>
        </a:p>
      </dgm:t>
    </dgm:pt>
    <dgm:pt modelId="{A3685ABA-62DE-4228-96F8-B4C45AB68EBB}">
      <dgm:prSet/>
      <dgm:spPr/>
      <dgm:t>
        <a:bodyPr/>
        <a:lstStyle/>
        <a:p>
          <a:r>
            <a:rPr lang="en-US" dirty="0" smtClean="0"/>
            <a:t>Post-donation counselling</a:t>
          </a:r>
          <a:endParaRPr lang="en-IN" dirty="0"/>
        </a:p>
      </dgm:t>
    </dgm:pt>
    <dgm:pt modelId="{B093E8B4-B23B-4C18-944B-49E5420F8A8C}" type="parTrans" cxnId="{21E3B81D-AC83-4C8C-85D1-1DF7B0E561CB}">
      <dgm:prSet/>
      <dgm:spPr/>
      <dgm:t>
        <a:bodyPr/>
        <a:lstStyle/>
        <a:p>
          <a:endParaRPr lang="en-IN"/>
        </a:p>
      </dgm:t>
    </dgm:pt>
    <dgm:pt modelId="{7BCEC140-9A4F-4E48-83AA-B1663201A4CF}" type="sibTrans" cxnId="{21E3B81D-AC83-4C8C-85D1-1DF7B0E561CB}">
      <dgm:prSet/>
      <dgm:spPr/>
      <dgm:t>
        <a:bodyPr/>
        <a:lstStyle/>
        <a:p>
          <a:endParaRPr lang="en-IN"/>
        </a:p>
      </dgm:t>
    </dgm:pt>
    <dgm:pt modelId="{44C399FE-EBD3-4520-8E05-564F2D3A7143}">
      <dgm:prSet/>
      <dgm:spPr/>
      <dgm:t>
        <a:bodyPr/>
        <a:lstStyle/>
        <a:p>
          <a:r>
            <a:rPr lang="en-US" dirty="0" smtClean="0"/>
            <a:t>Consent for quantitative interview</a:t>
          </a:r>
          <a:endParaRPr lang="en-IN" dirty="0"/>
        </a:p>
      </dgm:t>
    </dgm:pt>
    <dgm:pt modelId="{9C8CFC60-8EA7-44AD-8456-35DF03140F8E}" type="parTrans" cxnId="{7E8D542A-3B47-494A-8713-5E3872DC565C}">
      <dgm:prSet/>
      <dgm:spPr/>
      <dgm:t>
        <a:bodyPr/>
        <a:lstStyle/>
        <a:p>
          <a:endParaRPr lang="en-IN"/>
        </a:p>
      </dgm:t>
    </dgm:pt>
    <dgm:pt modelId="{100D5F15-0179-4188-9AB1-F632DF1B0B30}" type="sibTrans" cxnId="{7E8D542A-3B47-494A-8713-5E3872DC565C}">
      <dgm:prSet/>
      <dgm:spPr/>
      <dgm:t>
        <a:bodyPr/>
        <a:lstStyle/>
        <a:p>
          <a:endParaRPr lang="en-IN"/>
        </a:p>
      </dgm:t>
    </dgm:pt>
    <dgm:pt modelId="{8BF90A18-D696-49D5-9570-53CF1424648B}">
      <dgm:prSet/>
      <dgm:spPr/>
      <dgm:t>
        <a:bodyPr/>
        <a:lstStyle/>
        <a:p>
          <a:r>
            <a:rPr lang="en-US" dirty="0" smtClean="0"/>
            <a:t>Donors selection for Qualitative interview </a:t>
          </a:r>
          <a:endParaRPr lang="en-IN" dirty="0"/>
        </a:p>
      </dgm:t>
    </dgm:pt>
    <dgm:pt modelId="{A52EE561-85F1-474F-B7CF-1B00DA9DF04A}" type="parTrans" cxnId="{E3920B4F-FC94-4072-979A-77F22587AD68}">
      <dgm:prSet/>
      <dgm:spPr/>
      <dgm:t>
        <a:bodyPr/>
        <a:lstStyle/>
        <a:p>
          <a:endParaRPr lang="en-IN"/>
        </a:p>
      </dgm:t>
    </dgm:pt>
    <dgm:pt modelId="{1709568E-D0D7-4B64-8F55-ADCB0292F736}" type="sibTrans" cxnId="{E3920B4F-FC94-4072-979A-77F22587AD68}">
      <dgm:prSet/>
      <dgm:spPr/>
      <dgm:t>
        <a:bodyPr/>
        <a:lstStyle/>
        <a:p>
          <a:endParaRPr lang="en-IN"/>
        </a:p>
      </dgm:t>
    </dgm:pt>
    <dgm:pt modelId="{E4C1E179-7248-47B1-ABE6-858E3C577DD2}">
      <dgm:prSet/>
      <dgm:spPr/>
      <dgm:t>
        <a:bodyPr/>
        <a:lstStyle/>
        <a:p>
          <a:r>
            <a:rPr lang="en-US" dirty="0" smtClean="0"/>
            <a:t>Consent for in-depth interview </a:t>
          </a:r>
          <a:endParaRPr lang="en-IN" dirty="0"/>
        </a:p>
      </dgm:t>
    </dgm:pt>
    <dgm:pt modelId="{64289E03-FA7C-40DC-BBA6-85CF13469CC3}" type="parTrans" cxnId="{FEAD2342-F7DC-43BF-B0CC-C97CCDC9EE53}">
      <dgm:prSet/>
      <dgm:spPr/>
      <dgm:t>
        <a:bodyPr/>
        <a:lstStyle/>
        <a:p>
          <a:endParaRPr lang="en-IN"/>
        </a:p>
      </dgm:t>
    </dgm:pt>
    <dgm:pt modelId="{F4F5DB49-4E9D-4530-B094-7B9F1A54144D}" type="sibTrans" cxnId="{FEAD2342-F7DC-43BF-B0CC-C97CCDC9EE53}">
      <dgm:prSet/>
      <dgm:spPr/>
      <dgm:t>
        <a:bodyPr/>
        <a:lstStyle/>
        <a:p>
          <a:endParaRPr lang="en-IN"/>
        </a:p>
      </dgm:t>
    </dgm:pt>
    <dgm:pt modelId="{FEACB038-D47B-45D3-B058-CD5FEA49D94A}" type="pres">
      <dgm:prSet presAssocID="{51CC1BD9-7E3A-4959-AFDD-79A666C6F5B1}" presName="linearFlow" presStyleCnt="0">
        <dgm:presLayoutVars>
          <dgm:resizeHandles val="exact"/>
        </dgm:presLayoutVars>
      </dgm:prSet>
      <dgm:spPr/>
    </dgm:pt>
    <dgm:pt modelId="{A214B75D-5E40-4EF0-BC3D-10C05D86B278}" type="pres">
      <dgm:prSet presAssocID="{0881DAAE-934B-4D11-831E-A9DC6D614B4B}" presName="node" presStyleLbl="node1" presStyleIdx="0" presStyleCnt="7">
        <dgm:presLayoutVars>
          <dgm:bulletEnabled val="1"/>
        </dgm:presLayoutVars>
      </dgm:prSet>
      <dgm:spPr/>
      <dgm:t>
        <a:bodyPr/>
        <a:lstStyle/>
        <a:p>
          <a:endParaRPr lang="en-IN"/>
        </a:p>
      </dgm:t>
    </dgm:pt>
    <dgm:pt modelId="{FB4A331A-B51E-4073-A135-F7C7117FCB6A}" type="pres">
      <dgm:prSet presAssocID="{68A92DD2-F979-4BE4-B758-970EDA724BA3}" presName="sibTrans" presStyleLbl="sibTrans2D1" presStyleIdx="0" presStyleCnt="6"/>
      <dgm:spPr/>
      <dgm:t>
        <a:bodyPr/>
        <a:lstStyle/>
        <a:p>
          <a:endParaRPr lang="en-IN"/>
        </a:p>
      </dgm:t>
    </dgm:pt>
    <dgm:pt modelId="{831FCD60-D229-4DDC-A669-C92869EF72A8}" type="pres">
      <dgm:prSet presAssocID="{68A92DD2-F979-4BE4-B758-970EDA724BA3}" presName="connectorText" presStyleLbl="sibTrans2D1" presStyleIdx="0" presStyleCnt="6"/>
      <dgm:spPr/>
      <dgm:t>
        <a:bodyPr/>
        <a:lstStyle/>
        <a:p>
          <a:endParaRPr lang="en-IN"/>
        </a:p>
      </dgm:t>
    </dgm:pt>
    <dgm:pt modelId="{965BB3D9-B143-4342-8650-2B64875F520D}" type="pres">
      <dgm:prSet presAssocID="{4EA9CEF5-DD03-4A1F-8E93-3B15EEF14281}" presName="node" presStyleLbl="node1" presStyleIdx="1" presStyleCnt="7">
        <dgm:presLayoutVars>
          <dgm:bulletEnabled val="1"/>
        </dgm:presLayoutVars>
      </dgm:prSet>
      <dgm:spPr/>
      <dgm:t>
        <a:bodyPr/>
        <a:lstStyle/>
        <a:p>
          <a:endParaRPr lang="en-IN"/>
        </a:p>
      </dgm:t>
    </dgm:pt>
    <dgm:pt modelId="{D1148B13-2692-4961-801C-B9AFCB6AB1AD}" type="pres">
      <dgm:prSet presAssocID="{8287B17D-9E0D-4D6B-804F-1EF51A362D9B}" presName="sibTrans" presStyleLbl="sibTrans2D1" presStyleIdx="1" presStyleCnt="6"/>
      <dgm:spPr/>
      <dgm:t>
        <a:bodyPr/>
        <a:lstStyle/>
        <a:p>
          <a:endParaRPr lang="en-IN"/>
        </a:p>
      </dgm:t>
    </dgm:pt>
    <dgm:pt modelId="{8ABBF8C3-AB12-4FBE-9E10-51876760748C}" type="pres">
      <dgm:prSet presAssocID="{8287B17D-9E0D-4D6B-804F-1EF51A362D9B}" presName="connectorText" presStyleLbl="sibTrans2D1" presStyleIdx="1" presStyleCnt="6"/>
      <dgm:spPr/>
      <dgm:t>
        <a:bodyPr/>
        <a:lstStyle/>
        <a:p>
          <a:endParaRPr lang="en-IN"/>
        </a:p>
      </dgm:t>
    </dgm:pt>
    <dgm:pt modelId="{982D05A8-A69B-4737-AD2B-EA7696D5E41C}" type="pres">
      <dgm:prSet presAssocID="{A7964218-864A-46E3-B5A0-586DB35A7E36}" presName="node" presStyleLbl="node1" presStyleIdx="2" presStyleCnt="7">
        <dgm:presLayoutVars>
          <dgm:bulletEnabled val="1"/>
        </dgm:presLayoutVars>
      </dgm:prSet>
      <dgm:spPr/>
      <dgm:t>
        <a:bodyPr/>
        <a:lstStyle/>
        <a:p>
          <a:endParaRPr lang="en-IN"/>
        </a:p>
      </dgm:t>
    </dgm:pt>
    <dgm:pt modelId="{77156C60-E280-495E-AA79-DCF128A0180C}" type="pres">
      <dgm:prSet presAssocID="{284087B4-E3A6-401F-857A-35E3A84813CF}" presName="sibTrans" presStyleLbl="sibTrans2D1" presStyleIdx="2" presStyleCnt="6"/>
      <dgm:spPr/>
      <dgm:t>
        <a:bodyPr/>
        <a:lstStyle/>
        <a:p>
          <a:endParaRPr lang="en-IN"/>
        </a:p>
      </dgm:t>
    </dgm:pt>
    <dgm:pt modelId="{045FD05E-FFB2-4BF1-91CF-DAE9066CCA2F}" type="pres">
      <dgm:prSet presAssocID="{284087B4-E3A6-401F-857A-35E3A84813CF}" presName="connectorText" presStyleLbl="sibTrans2D1" presStyleIdx="2" presStyleCnt="6"/>
      <dgm:spPr/>
      <dgm:t>
        <a:bodyPr/>
        <a:lstStyle/>
        <a:p>
          <a:endParaRPr lang="en-IN"/>
        </a:p>
      </dgm:t>
    </dgm:pt>
    <dgm:pt modelId="{21BE9BA8-ECC5-40A7-B3CE-D780F182F323}" type="pres">
      <dgm:prSet presAssocID="{A3685ABA-62DE-4228-96F8-B4C45AB68EBB}" presName="node" presStyleLbl="node1" presStyleIdx="3" presStyleCnt="7">
        <dgm:presLayoutVars>
          <dgm:bulletEnabled val="1"/>
        </dgm:presLayoutVars>
      </dgm:prSet>
      <dgm:spPr/>
      <dgm:t>
        <a:bodyPr/>
        <a:lstStyle/>
        <a:p>
          <a:endParaRPr lang="en-IN"/>
        </a:p>
      </dgm:t>
    </dgm:pt>
    <dgm:pt modelId="{F72B5D58-A24A-4B3F-A9D4-4944A0F720CC}" type="pres">
      <dgm:prSet presAssocID="{7BCEC140-9A4F-4E48-83AA-B1663201A4CF}" presName="sibTrans" presStyleLbl="sibTrans2D1" presStyleIdx="3" presStyleCnt="6"/>
      <dgm:spPr/>
      <dgm:t>
        <a:bodyPr/>
        <a:lstStyle/>
        <a:p>
          <a:endParaRPr lang="en-IN"/>
        </a:p>
      </dgm:t>
    </dgm:pt>
    <dgm:pt modelId="{97DC40E8-6942-4638-BA76-5985C19B91DF}" type="pres">
      <dgm:prSet presAssocID="{7BCEC140-9A4F-4E48-83AA-B1663201A4CF}" presName="connectorText" presStyleLbl="sibTrans2D1" presStyleIdx="3" presStyleCnt="6"/>
      <dgm:spPr/>
      <dgm:t>
        <a:bodyPr/>
        <a:lstStyle/>
        <a:p>
          <a:endParaRPr lang="en-IN"/>
        </a:p>
      </dgm:t>
    </dgm:pt>
    <dgm:pt modelId="{E342B515-4008-42D6-AACB-03B4C32853B9}" type="pres">
      <dgm:prSet presAssocID="{44C399FE-EBD3-4520-8E05-564F2D3A7143}" presName="node" presStyleLbl="node1" presStyleIdx="4" presStyleCnt="7">
        <dgm:presLayoutVars>
          <dgm:bulletEnabled val="1"/>
        </dgm:presLayoutVars>
      </dgm:prSet>
      <dgm:spPr/>
      <dgm:t>
        <a:bodyPr/>
        <a:lstStyle/>
        <a:p>
          <a:endParaRPr lang="en-IN"/>
        </a:p>
      </dgm:t>
    </dgm:pt>
    <dgm:pt modelId="{942F05EE-2F22-4D71-AAFB-0F073E58DF24}" type="pres">
      <dgm:prSet presAssocID="{100D5F15-0179-4188-9AB1-F632DF1B0B30}" presName="sibTrans" presStyleLbl="sibTrans2D1" presStyleIdx="4" presStyleCnt="6"/>
      <dgm:spPr/>
      <dgm:t>
        <a:bodyPr/>
        <a:lstStyle/>
        <a:p>
          <a:endParaRPr lang="en-IN"/>
        </a:p>
      </dgm:t>
    </dgm:pt>
    <dgm:pt modelId="{33356CD7-4589-4D16-86DB-2E55B41FB62F}" type="pres">
      <dgm:prSet presAssocID="{100D5F15-0179-4188-9AB1-F632DF1B0B30}" presName="connectorText" presStyleLbl="sibTrans2D1" presStyleIdx="4" presStyleCnt="6"/>
      <dgm:spPr/>
      <dgm:t>
        <a:bodyPr/>
        <a:lstStyle/>
        <a:p>
          <a:endParaRPr lang="en-IN"/>
        </a:p>
      </dgm:t>
    </dgm:pt>
    <dgm:pt modelId="{8D4055A6-3E62-4529-A29C-A85627A05B43}" type="pres">
      <dgm:prSet presAssocID="{8BF90A18-D696-49D5-9570-53CF1424648B}" presName="node" presStyleLbl="node1" presStyleIdx="5" presStyleCnt="7">
        <dgm:presLayoutVars>
          <dgm:bulletEnabled val="1"/>
        </dgm:presLayoutVars>
      </dgm:prSet>
      <dgm:spPr/>
      <dgm:t>
        <a:bodyPr/>
        <a:lstStyle/>
        <a:p>
          <a:endParaRPr lang="en-IN"/>
        </a:p>
      </dgm:t>
    </dgm:pt>
    <dgm:pt modelId="{AAF8B9E4-5406-40D9-9521-B1B519AA2A0E}" type="pres">
      <dgm:prSet presAssocID="{1709568E-D0D7-4B64-8F55-ADCB0292F736}" presName="sibTrans" presStyleLbl="sibTrans2D1" presStyleIdx="5" presStyleCnt="6"/>
      <dgm:spPr/>
      <dgm:t>
        <a:bodyPr/>
        <a:lstStyle/>
        <a:p>
          <a:endParaRPr lang="en-IN"/>
        </a:p>
      </dgm:t>
    </dgm:pt>
    <dgm:pt modelId="{8741E235-72A6-404F-9C94-A4FCACA4D869}" type="pres">
      <dgm:prSet presAssocID="{1709568E-D0D7-4B64-8F55-ADCB0292F736}" presName="connectorText" presStyleLbl="sibTrans2D1" presStyleIdx="5" presStyleCnt="6"/>
      <dgm:spPr/>
      <dgm:t>
        <a:bodyPr/>
        <a:lstStyle/>
        <a:p>
          <a:endParaRPr lang="en-IN"/>
        </a:p>
      </dgm:t>
    </dgm:pt>
    <dgm:pt modelId="{7D433052-9B73-495C-B600-AA63208C7B91}" type="pres">
      <dgm:prSet presAssocID="{E4C1E179-7248-47B1-ABE6-858E3C577DD2}" presName="node" presStyleLbl="node1" presStyleIdx="6" presStyleCnt="7">
        <dgm:presLayoutVars>
          <dgm:bulletEnabled val="1"/>
        </dgm:presLayoutVars>
      </dgm:prSet>
      <dgm:spPr/>
      <dgm:t>
        <a:bodyPr/>
        <a:lstStyle/>
        <a:p>
          <a:endParaRPr lang="en-IN"/>
        </a:p>
      </dgm:t>
    </dgm:pt>
  </dgm:ptLst>
  <dgm:cxnLst>
    <dgm:cxn modelId="{A143E470-C080-44B2-8FD9-9E3C3B191B4E}" type="presOf" srcId="{68A92DD2-F979-4BE4-B758-970EDA724BA3}" destId="{831FCD60-D229-4DDC-A669-C92869EF72A8}" srcOrd="1" destOrd="0" presId="urn:microsoft.com/office/officeart/2005/8/layout/process2"/>
    <dgm:cxn modelId="{756CB3B0-C0BD-43D1-8BA8-C33A95AE54F1}" type="presOf" srcId="{8287B17D-9E0D-4D6B-804F-1EF51A362D9B}" destId="{D1148B13-2692-4961-801C-B9AFCB6AB1AD}" srcOrd="0" destOrd="0" presId="urn:microsoft.com/office/officeart/2005/8/layout/process2"/>
    <dgm:cxn modelId="{28942C26-14BA-494B-9206-67CC64FDE477}" type="presOf" srcId="{E4C1E179-7248-47B1-ABE6-858E3C577DD2}" destId="{7D433052-9B73-495C-B600-AA63208C7B91}" srcOrd="0" destOrd="0" presId="urn:microsoft.com/office/officeart/2005/8/layout/process2"/>
    <dgm:cxn modelId="{52C6859F-D413-4909-B951-107729E3143D}" type="presOf" srcId="{7BCEC140-9A4F-4E48-83AA-B1663201A4CF}" destId="{97DC40E8-6942-4638-BA76-5985C19B91DF}" srcOrd="1" destOrd="0" presId="urn:microsoft.com/office/officeart/2005/8/layout/process2"/>
    <dgm:cxn modelId="{55A007C1-7A80-4BA2-AD08-12BEB49C54F6}" type="presOf" srcId="{8BF90A18-D696-49D5-9570-53CF1424648B}" destId="{8D4055A6-3E62-4529-A29C-A85627A05B43}" srcOrd="0" destOrd="0" presId="urn:microsoft.com/office/officeart/2005/8/layout/process2"/>
    <dgm:cxn modelId="{2205219E-3CA0-441B-891E-B30126787E76}" type="presOf" srcId="{100D5F15-0179-4188-9AB1-F632DF1B0B30}" destId="{33356CD7-4589-4D16-86DB-2E55B41FB62F}" srcOrd="1" destOrd="0" presId="urn:microsoft.com/office/officeart/2005/8/layout/process2"/>
    <dgm:cxn modelId="{CEB40C4F-2C2A-4C66-9F08-9997508B216E}" type="presOf" srcId="{1709568E-D0D7-4B64-8F55-ADCB0292F736}" destId="{AAF8B9E4-5406-40D9-9521-B1B519AA2A0E}" srcOrd="0" destOrd="0" presId="urn:microsoft.com/office/officeart/2005/8/layout/process2"/>
    <dgm:cxn modelId="{7E8D542A-3B47-494A-8713-5E3872DC565C}" srcId="{51CC1BD9-7E3A-4959-AFDD-79A666C6F5B1}" destId="{44C399FE-EBD3-4520-8E05-564F2D3A7143}" srcOrd="4" destOrd="0" parTransId="{9C8CFC60-8EA7-44AD-8456-35DF03140F8E}" sibTransId="{100D5F15-0179-4188-9AB1-F632DF1B0B30}"/>
    <dgm:cxn modelId="{18AA02EE-881D-4EB8-AC37-1C5939A01ADB}" type="presOf" srcId="{284087B4-E3A6-401F-857A-35E3A84813CF}" destId="{77156C60-E280-495E-AA79-DCF128A0180C}" srcOrd="0" destOrd="0" presId="urn:microsoft.com/office/officeart/2005/8/layout/process2"/>
    <dgm:cxn modelId="{E3920B4F-FC94-4072-979A-77F22587AD68}" srcId="{51CC1BD9-7E3A-4959-AFDD-79A666C6F5B1}" destId="{8BF90A18-D696-49D5-9570-53CF1424648B}" srcOrd="5" destOrd="0" parTransId="{A52EE561-85F1-474F-B7CF-1B00DA9DF04A}" sibTransId="{1709568E-D0D7-4B64-8F55-ADCB0292F736}"/>
    <dgm:cxn modelId="{21E3B81D-AC83-4C8C-85D1-1DF7B0E561CB}" srcId="{51CC1BD9-7E3A-4959-AFDD-79A666C6F5B1}" destId="{A3685ABA-62DE-4228-96F8-B4C45AB68EBB}" srcOrd="3" destOrd="0" parTransId="{B093E8B4-B23B-4C18-944B-49E5420F8A8C}" sibTransId="{7BCEC140-9A4F-4E48-83AA-B1663201A4CF}"/>
    <dgm:cxn modelId="{89043F9A-2EA8-4193-9F60-B616F1B7956F}" type="presOf" srcId="{A3685ABA-62DE-4228-96F8-B4C45AB68EBB}" destId="{21BE9BA8-ECC5-40A7-B3CE-D780F182F323}" srcOrd="0" destOrd="0" presId="urn:microsoft.com/office/officeart/2005/8/layout/process2"/>
    <dgm:cxn modelId="{0E5C4ECE-F613-463D-9C02-9C0966A5119D}" type="presOf" srcId="{100D5F15-0179-4188-9AB1-F632DF1B0B30}" destId="{942F05EE-2F22-4D71-AAFB-0F073E58DF24}" srcOrd="0" destOrd="0" presId="urn:microsoft.com/office/officeart/2005/8/layout/process2"/>
    <dgm:cxn modelId="{B366B0EE-72DE-4107-9DC5-8B213A28B43A}" type="presOf" srcId="{284087B4-E3A6-401F-857A-35E3A84813CF}" destId="{045FD05E-FFB2-4BF1-91CF-DAE9066CCA2F}" srcOrd="1" destOrd="0" presId="urn:microsoft.com/office/officeart/2005/8/layout/process2"/>
    <dgm:cxn modelId="{7A3DEAB8-CF7C-4D51-BB04-B92EAF4A15C4}" type="presOf" srcId="{0881DAAE-934B-4D11-831E-A9DC6D614B4B}" destId="{A214B75D-5E40-4EF0-BC3D-10C05D86B278}" srcOrd="0" destOrd="0" presId="urn:microsoft.com/office/officeart/2005/8/layout/process2"/>
    <dgm:cxn modelId="{A12D2199-5C99-4DC0-940F-7CB9E4BAB44B}" type="presOf" srcId="{A7964218-864A-46E3-B5A0-586DB35A7E36}" destId="{982D05A8-A69B-4737-AD2B-EA7696D5E41C}" srcOrd="0" destOrd="0" presId="urn:microsoft.com/office/officeart/2005/8/layout/process2"/>
    <dgm:cxn modelId="{3749CF55-CB97-4421-B2E8-0496F15FC8EA}" type="presOf" srcId="{68A92DD2-F979-4BE4-B758-970EDA724BA3}" destId="{FB4A331A-B51E-4073-A135-F7C7117FCB6A}" srcOrd="0" destOrd="0" presId="urn:microsoft.com/office/officeart/2005/8/layout/process2"/>
    <dgm:cxn modelId="{BEB615D3-599D-4055-8C75-4EC712D645CF}" type="presOf" srcId="{51CC1BD9-7E3A-4959-AFDD-79A666C6F5B1}" destId="{FEACB038-D47B-45D3-B058-CD5FEA49D94A}" srcOrd="0" destOrd="0" presId="urn:microsoft.com/office/officeart/2005/8/layout/process2"/>
    <dgm:cxn modelId="{5D613C9C-16B6-4D63-B251-C7C1ECC2CBDC}" type="presOf" srcId="{7BCEC140-9A4F-4E48-83AA-B1663201A4CF}" destId="{F72B5D58-A24A-4B3F-A9D4-4944A0F720CC}" srcOrd="0" destOrd="0" presId="urn:microsoft.com/office/officeart/2005/8/layout/process2"/>
    <dgm:cxn modelId="{64BDDB17-C6C7-43D8-828B-7996FF4E3B56}" srcId="{51CC1BD9-7E3A-4959-AFDD-79A666C6F5B1}" destId="{4EA9CEF5-DD03-4A1F-8E93-3B15EEF14281}" srcOrd="1" destOrd="0" parTransId="{8D315E6F-6EA5-48B9-9A2A-1444D7F61BCA}" sibTransId="{8287B17D-9E0D-4D6B-804F-1EF51A362D9B}"/>
    <dgm:cxn modelId="{EAFFDD41-084E-4770-BA0E-F26CB3018D24}" srcId="{51CC1BD9-7E3A-4959-AFDD-79A666C6F5B1}" destId="{0881DAAE-934B-4D11-831E-A9DC6D614B4B}" srcOrd="0" destOrd="0" parTransId="{76B7C576-9AB3-42B7-98BD-06FD48D8ADC9}" sibTransId="{68A92DD2-F979-4BE4-B758-970EDA724BA3}"/>
    <dgm:cxn modelId="{59D3CEEB-7BC7-49AE-821D-03F7E94C64B3}" type="presOf" srcId="{8287B17D-9E0D-4D6B-804F-1EF51A362D9B}" destId="{8ABBF8C3-AB12-4FBE-9E10-51876760748C}" srcOrd="1" destOrd="0" presId="urn:microsoft.com/office/officeart/2005/8/layout/process2"/>
    <dgm:cxn modelId="{976E180C-5B04-406C-9023-AC34464380EA}" type="presOf" srcId="{44C399FE-EBD3-4520-8E05-564F2D3A7143}" destId="{E342B515-4008-42D6-AACB-03B4C32853B9}" srcOrd="0" destOrd="0" presId="urn:microsoft.com/office/officeart/2005/8/layout/process2"/>
    <dgm:cxn modelId="{65AD2D2F-14DF-4373-9EEB-473E2D28A75B}" srcId="{51CC1BD9-7E3A-4959-AFDD-79A666C6F5B1}" destId="{A7964218-864A-46E3-B5A0-586DB35A7E36}" srcOrd="2" destOrd="0" parTransId="{03ABC8C5-01FA-4C7E-A772-CAD0D6B932BE}" sibTransId="{284087B4-E3A6-401F-857A-35E3A84813CF}"/>
    <dgm:cxn modelId="{DEC46F87-44B8-414E-A088-C6A16EDBD8A1}" type="presOf" srcId="{1709568E-D0D7-4B64-8F55-ADCB0292F736}" destId="{8741E235-72A6-404F-9C94-A4FCACA4D869}" srcOrd="1" destOrd="0" presId="urn:microsoft.com/office/officeart/2005/8/layout/process2"/>
    <dgm:cxn modelId="{B9967C58-CAC1-4C7B-8EA1-BB16F364CEA4}" type="presOf" srcId="{4EA9CEF5-DD03-4A1F-8E93-3B15EEF14281}" destId="{965BB3D9-B143-4342-8650-2B64875F520D}" srcOrd="0" destOrd="0" presId="urn:microsoft.com/office/officeart/2005/8/layout/process2"/>
    <dgm:cxn modelId="{FEAD2342-F7DC-43BF-B0CC-C97CCDC9EE53}" srcId="{51CC1BD9-7E3A-4959-AFDD-79A666C6F5B1}" destId="{E4C1E179-7248-47B1-ABE6-858E3C577DD2}" srcOrd="6" destOrd="0" parTransId="{64289E03-FA7C-40DC-BBA6-85CF13469CC3}" sibTransId="{F4F5DB49-4E9D-4530-B094-7B9F1A54144D}"/>
    <dgm:cxn modelId="{BA01D008-84D2-4AC0-97D5-A9004A08136D}" type="presParOf" srcId="{FEACB038-D47B-45D3-B058-CD5FEA49D94A}" destId="{A214B75D-5E40-4EF0-BC3D-10C05D86B278}" srcOrd="0" destOrd="0" presId="urn:microsoft.com/office/officeart/2005/8/layout/process2"/>
    <dgm:cxn modelId="{3548F791-FEA6-4809-9B2A-1D909DCD7726}" type="presParOf" srcId="{FEACB038-D47B-45D3-B058-CD5FEA49D94A}" destId="{FB4A331A-B51E-4073-A135-F7C7117FCB6A}" srcOrd="1" destOrd="0" presId="urn:microsoft.com/office/officeart/2005/8/layout/process2"/>
    <dgm:cxn modelId="{F10A008D-D825-4895-8D12-478689B9CB96}" type="presParOf" srcId="{FB4A331A-B51E-4073-A135-F7C7117FCB6A}" destId="{831FCD60-D229-4DDC-A669-C92869EF72A8}" srcOrd="0" destOrd="0" presId="urn:microsoft.com/office/officeart/2005/8/layout/process2"/>
    <dgm:cxn modelId="{C5C702AA-7B8E-43D3-955A-3FE2A66FBCE3}" type="presParOf" srcId="{FEACB038-D47B-45D3-B058-CD5FEA49D94A}" destId="{965BB3D9-B143-4342-8650-2B64875F520D}" srcOrd="2" destOrd="0" presId="urn:microsoft.com/office/officeart/2005/8/layout/process2"/>
    <dgm:cxn modelId="{8F2BF680-C28E-4EAF-8BC9-DF18C47C697D}" type="presParOf" srcId="{FEACB038-D47B-45D3-B058-CD5FEA49D94A}" destId="{D1148B13-2692-4961-801C-B9AFCB6AB1AD}" srcOrd="3" destOrd="0" presId="urn:microsoft.com/office/officeart/2005/8/layout/process2"/>
    <dgm:cxn modelId="{DE6580D4-B13C-4A4B-94D0-9DD688F962D4}" type="presParOf" srcId="{D1148B13-2692-4961-801C-B9AFCB6AB1AD}" destId="{8ABBF8C3-AB12-4FBE-9E10-51876760748C}" srcOrd="0" destOrd="0" presId="urn:microsoft.com/office/officeart/2005/8/layout/process2"/>
    <dgm:cxn modelId="{0E098B3E-A75F-469B-86A0-EF9CBA4FDA70}" type="presParOf" srcId="{FEACB038-D47B-45D3-B058-CD5FEA49D94A}" destId="{982D05A8-A69B-4737-AD2B-EA7696D5E41C}" srcOrd="4" destOrd="0" presId="urn:microsoft.com/office/officeart/2005/8/layout/process2"/>
    <dgm:cxn modelId="{C2C50779-B8B4-4239-82A4-ACF5F6662E4D}" type="presParOf" srcId="{FEACB038-D47B-45D3-B058-CD5FEA49D94A}" destId="{77156C60-E280-495E-AA79-DCF128A0180C}" srcOrd="5" destOrd="0" presId="urn:microsoft.com/office/officeart/2005/8/layout/process2"/>
    <dgm:cxn modelId="{4CB46F12-8BBB-45FD-9287-C666585D7B10}" type="presParOf" srcId="{77156C60-E280-495E-AA79-DCF128A0180C}" destId="{045FD05E-FFB2-4BF1-91CF-DAE9066CCA2F}" srcOrd="0" destOrd="0" presId="urn:microsoft.com/office/officeart/2005/8/layout/process2"/>
    <dgm:cxn modelId="{986AE840-1E69-4907-8F72-44516E64EB57}" type="presParOf" srcId="{FEACB038-D47B-45D3-B058-CD5FEA49D94A}" destId="{21BE9BA8-ECC5-40A7-B3CE-D780F182F323}" srcOrd="6" destOrd="0" presId="urn:microsoft.com/office/officeart/2005/8/layout/process2"/>
    <dgm:cxn modelId="{2FE99E10-41AD-4E96-A6F9-AEB89A3D9F44}" type="presParOf" srcId="{FEACB038-D47B-45D3-B058-CD5FEA49D94A}" destId="{F72B5D58-A24A-4B3F-A9D4-4944A0F720CC}" srcOrd="7" destOrd="0" presId="urn:microsoft.com/office/officeart/2005/8/layout/process2"/>
    <dgm:cxn modelId="{E19B3235-457A-4967-95EA-A49E49A570B5}" type="presParOf" srcId="{F72B5D58-A24A-4B3F-A9D4-4944A0F720CC}" destId="{97DC40E8-6942-4638-BA76-5985C19B91DF}" srcOrd="0" destOrd="0" presId="urn:microsoft.com/office/officeart/2005/8/layout/process2"/>
    <dgm:cxn modelId="{F7757466-F75B-46CF-9C7D-1C7DA25F19A1}" type="presParOf" srcId="{FEACB038-D47B-45D3-B058-CD5FEA49D94A}" destId="{E342B515-4008-42D6-AACB-03B4C32853B9}" srcOrd="8" destOrd="0" presId="urn:microsoft.com/office/officeart/2005/8/layout/process2"/>
    <dgm:cxn modelId="{AD468382-A52B-4FEC-AD89-04866BD6DE5A}" type="presParOf" srcId="{FEACB038-D47B-45D3-B058-CD5FEA49D94A}" destId="{942F05EE-2F22-4D71-AAFB-0F073E58DF24}" srcOrd="9" destOrd="0" presId="urn:microsoft.com/office/officeart/2005/8/layout/process2"/>
    <dgm:cxn modelId="{20F376BA-14C0-40B0-97ED-4BFFBBA7B7B8}" type="presParOf" srcId="{942F05EE-2F22-4D71-AAFB-0F073E58DF24}" destId="{33356CD7-4589-4D16-86DB-2E55B41FB62F}" srcOrd="0" destOrd="0" presId="urn:microsoft.com/office/officeart/2005/8/layout/process2"/>
    <dgm:cxn modelId="{68DEA1AD-21A8-4B7B-8698-6CF3DDB5DAEE}" type="presParOf" srcId="{FEACB038-D47B-45D3-B058-CD5FEA49D94A}" destId="{8D4055A6-3E62-4529-A29C-A85627A05B43}" srcOrd="10" destOrd="0" presId="urn:microsoft.com/office/officeart/2005/8/layout/process2"/>
    <dgm:cxn modelId="{79FD1AD9-F01A-4358-B36F-BAEE2D13642C}" type="presParOf" srcId="{FEACB038-D47B-45D3-B058-CD5FEA49D94A}" destId="{AAF8B9E4-5406-40D9-9521-B1B519AA2A0E}" srcOrd="11" destOrd="0" presId="urn:microsoft.com/office/officeart/2005/8/layout/process2"/>
    <dgm:cxn modelId="{E2178192-86F5-4D4F-AC29-2D1386128CEC}" type="presParOf" srcId="{AAF8B9E4-5406-40D9-9521-B1B519AA2A0E}" destId="{8741E235-72A6-404F-9C94-A4FCACA4D869}" srcOrd="0" destOrd="0" presId="urn:microsoft.com/office/officeart/2005/8/layout/process2"/>
    <dgm:cxn modelId="{786D1308-7E93-44A0-ABAF-7B45BD5E8B9E}" type="presParOf" srcId="{FEACB038-D47B-45D3-B058-CD5FEA49D94A}" destId="{7D433052-9B73-495C-B600-AA63208C7B91}" srcOrd="12"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14B75D-5E40-4EF0-BC3D-10C05D86B278}">
      <dsp:nvSpPr>
        <dsp:cNvPr id="0" name=""/>
        <dsp:cNvSpPr/>
      </dsp:nvSpPr>
      <dsp:spPr>
        <a:xfrm>
          <a:off x="1070369" y="521"/>
          <a:ext cx="1421611" cy="42693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Donor Screening</a:t>
          </a:r>
          <a:endParaRPr lang="en-IN" sz="1100" kern="1200" dirty="0"/>
        </a:p>
      </dsp:txBody>
      <dsp:txXfrm>
        <a:off x="1082873" y="13025"/>
        <a:ext cx="1396603" cy="401925"/>
      </dsp:txXfrm>
    </dsp:sp>
    <dsp:sp modelId="{FB4A331A-B51E-4073-A135-F7C7117FCB6A}">
      <dsp:nvSpPr>
        <dsp:cNvPr id="0" name=""/>
        <dsp:cNvSpPr/>
      </dsp:nvSpPr>
      <dsp:spPr>
        <a:xfrm rot="5400000">
          <a:off x="1701125" y="438127"/>
          <a:ext cx="160099" cy="192119"/>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IN" sz="800" kern="1200"/>
        </a:p>
      </dsp:txBody>
      <dsp:txXfrm rot="-5400000">
        <a:off x="1723539" y="454137"/>
        <a:ext cx="115271" cy="112069"/>
      </dsp:txXfrm>
    </dsp:sp>
    <dsp:sp modelId="{965BB3D9-B143-4342-8650-2B64875F520D}">
      <dsp:nvSpPr>
        <dsp:cNvPr id="0" name=""/>
        <dsp:cNvSpPr/>
      </dsp:nvSpPr>
      <dsp:spPr>
        <a:xfrm>
          <a:off x="1070369" y="640921"/>
          <a:ext cx="1421611" cy="42693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Donor fit for blood donation</a:t>
          </a:r>
          <a:endParaRPr lang="en-IN" sz="1100" kern="1200" dirty="0"/>
        </a:p>
      </dsp:txBody>
      <dsp:txXfrm>
        <a:off x="1082873" y="653425"/>
        <a:ext cx="1396603" cy="401925"/>
      </dsp:txXfrm>
    </dsp:sp>
    <dsp:sp modelId="{D1148B13-2692-4961-801C-B9AFCB6AB1AD}">
      <dsp:nvSpPr>
        <dsp:cNvPr id="0" name=""/>
        <dsp:cNvSpPr/>
      </dsp:nvSpPr>
      <dsp:spPr>
        <a:xfrm rot="5400000">
          <a:off x="1701125" y="1078527"/>
          <a:ext cx="160099" cy="192119"/>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IN" sz="800" kern="1200"/>
        </a:p>
      </dsp:txBody>
      <dsp:txXfrm rot="-5400000">
        <a:off x="1723539" y="1094537"/>
        <a:ext cx="115271" cy="112069"/>
      </dsp:txXfrm>
    </dsp:sp>
    <dsp:sp modelId="{982D05A8-A69B-4737-AD2B-EA7696D5E41C}">
      <dsp:nvSpPr>
        <dsp:cNvPr id="0" name=""/>
        <dsp:cNvSpPr/>
      </dsp:nvSpPr>
      <dsp:spPr>
        <a:xfrm>
          <a:off x="1070369" y="1281321"/>
          <a:ext cx="1421611" cy="42693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Blood donation procedure</a:t>
          </a:r>
          <a:endParaRPr lang="en-IN" sz="1100" kern="1200" dirty="0"/>
        </a:p>
      </dsp:txBody>
      <dsp:txXfrm>
        <a:off x="1082873" y="1293825"/>
        <a:ext cx="1396603" cy="401925"/>
      </dsp:txXfrm>
    </dsp:sp>
    <dsp:sp modelId="{77156C60-E280-495E-AA79-DCF128A0180C}">
      <dsp:nvSpPr>
        <dsp:cNvPr id="0" name=""/>
        <dsp:cNvSpPr/>
      </dsp:nvSpPr>
      <dsp:spPr>
        <a:xfrm rot="5400000">
          <a:off x="1701125" y="1718927"/>
          <a:ext cx="160099" cy="192119"/>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IN" sz="800" kern="1200"/>
        </a:p>
      </dsp:txBody>
      <dsp:txXfrm rot="-5400000">
        <a:off x="1723539" y="1734937"/>
        <a:ext cx="115271" cy="112069"/>
      </dsp:txXfrm>
    </dsp:sp>
    <dsp:sp modelId="{21BE9BA8-ECC5-40A7-B3CE-D780F182F323}">
      <dsp:nvSpPr>
        <dsp:cNvPr id="0" name=""/>
        <dsp:cNvSpPr/>
      </dsp:nvSpPr>
      <dsp:spPr>
        <a:xfrm>
          <a:off x="1070369" y="1921720"/>
          <a:ext cx="1421611" cy="42693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Post-donation counselling</a:t>
          </a:r>
          <a:endParaRPr lang="en-IN" sz="1100" kern="1200" dirty="0"/>
        </a:p>
      </dsp:txBody>
      <dsp:txXfrm>
        <a:off x="1082873" y="1934224"/>
        <a:ext cx="1396603" cy="401925"/>
      </dsp:txXfrm>
    </dsp:sp>
    <dsp:sp modelId="{F72B5D58-A24A-4B3F-A9D4-4944A0F720CC}">
      <dsp:nvSpPr>
        <dsp:cNvPr id="0" name=""/>
        <dsp:cNvSpPr/>
      </dsp:nvSpPr>
      <dsp:spPr>
        <a:xfrm rot="5400000">
          <a:off x="1701125" y="2359327"/>
          <a:ext cx="160099" cy="192119"/>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IN" sz="800" kern="1200"/>
        </a:p>
      </dsp:txBody>
      <dsp:txXfrm rot="-5400000">
        <a:off x="1723539" y="2375337"/>
        <a:ext cx="115271" cy="112069"/>
      </dsp:txXfrm>
    </dsp:sp>
    <dsp:sp modelId="{E342B515-4008-42D6-AACB-03B4C32853B9}">
      <dsp:nvSpPr>
        <dsp:cNvPr id="0" name=""/>
        <dsp:cNvSpPr/>
      </dsp:nvSpPr>
      <dsp:spPr>
        <a:xfrm>
          <a:off x="1070369" y="2562120"/>
          <a:ext cx="1421611" cy="42693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Consent for quantitative interview</a:t>
          </a:r>
          <a:endParaRPr lang="en-IN" sz="1100" kern="1200" dirty="0"/>
        </a:p>
      </dsp:txBody>
      <dsp:txXfrm>
        <a:off x="1082873" y="2574624"/>
        <a:ext cx="1396603" cy="401925"/>
      </dsp:txXfrm>
    </dsp:sp>
    <dsp:sp modelId="{942F05EE-2F22-4D71-AAFB-0F073E58DF24}">
      <dsp:nvSpPr>
        <dsp:cNvPr id="0" name=""/>
        <dsp:cNvSpPr/>
      </dsp:nvSpPr>
      <dsp:spPr>
        <a:xfrm rot="5400000">
          <a:off x="1701125" y="2999727"/>
          <a:ext cx="160099" cy="192119"/>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IN" sz="800" kern="1200"/>
        </a:p>
      </dsp:txBody>
      <dsp:txXfrm rot="-5400000">
        <a:off x="1723539" y="3015737"/>
        <a:ext cx="115271" cy="112069"/>
      </dsp:txXfrm>
    </dsp:sp>
    <dsp:sp modelId="{8D4055A6-3E62-4529-A29C-A85627A05B43}">
      <dsp:nvSpPr>
        <dsp:cNvPr id="0" name=""/>
        <dsp:cNvSpPr/>
      </dsp:nvSpPr>
      <dsp:spPr>
        <a:xfrm>
          <a:off x="1070369" y="3202520"/>
          <a:ext cx="1421611" cy="42693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Donors selection for Qualitative interview </a:t>
          </a:r>
          <a:endParaRPr lang="en-IN" sz="1100" kern="1200" dirty="0"/>
        </a:p>
      </dsp:txBody>
      <dsp:txXfrm>
        <a:off x="1082873" y="3215024"/>
        <a:ext cx="1396603" cy="401925"/>
      </dsp:txXfrm>
    </dsp:sp>
    <dsp:sp modelId="{AAF8B9E4-5406-40D9-9521-B1B519AA2A0E}">
      <dsp:nvSpPr>
        <dsp:cNvPr id="0" name=""/>
        <dsp:cNvSpPr/>
      </dsp:nvSpPr>
      <dsp:spPr>
        <a:xfrm rot="5400000">
          <a:off x="1701125" y="3640127"/>
          <a:ext cx="160099" cy="192119"/>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IN" sz="800" kern="1200"/>
        </a:p>
      </dsp:txBody>
      <dsp:txXfrm rot="-5400000">
        <a:off x="1723539" y="3656137"/>
        <a:ext cx="115271" cy="112069"/>
      </dsp:txXfrm>
    </dsp:sp>
    <dsp:sp modelId="{7D433052-9B73-495C-B600-AA63208C7B91}">
      <dsp:nvSpPr>
        <dsp:cNvPr id="0" name=""/>
        <dsp:cNvSpPr/>
      </dsp:nvSpPr>
      <dsp:spPr>
        <a:xfrm>
          <a:off x="1070369" y="3842920"/>
          <a:ext cx="1421611" cy="426933"/>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t>Consent for in-depth interview </a:t>
          </a:r>
          <a:endParaRPr lang="en-IN" sz="1100" kern="1200" dirty="0"/>
        </a:p>
      </dsp:txBody>
      <dsp:txXfrm>
        <a:off x="1082873" y="3855424"/>
        <a:ext cx="1396603" cy="401925"/>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01040" y="4415790"/>
            <a:ext cx="5608320" cy="4183380"/>
          </a:xfrm>
          <a:prstGeom prst="rect">
            <a:avLst/>
          </a:prstGeom>
          <a:noFill/>
          <a:ln>
            <a:noFill/>
          </a:ln>
        </p:spPr>
        <p:txBody>
          <a:bodyPr spcFirstLastPara="1" wrap="square" lIns="93162" tIns="93162" rIns="93162" bIns="93162"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1146589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3dd4291f369_0_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3dd4291f369_0_2: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dd4291f369_0_1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3dd4291f369_0_12: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3dd4291f369_0_2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3dd4291f369_0_22: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dd4291f369_0_3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dd4291f369_0_37: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0" y="391875"/>
            <a:ext cx="8520600" cy="1259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Clr>
                <a:schemeClr val="dk1"/>
              </a:buClr>
              <a:buSzPts val="990"/>
              <a:buFont typeface="Arial"/>
              <a:buNone/>
            </a:pPr>
            <a:r>
              <a:rPr lang="en" sz="2820" b="1" dirty="0">
                <a:latin typeface="Calibri"/>
                <a:ea typeface="Calibri"/>
                <a:cs typeface="Calibri"/>
                <a:sym typeface="Calibri"/>
              </a:rPr>
              <a:t>Assessing the Motivation and Barriers for Living and Non-living Organ donation among blood donors</a:t>
            </a:r>
            <a:endParaRPr sz="5880" dirty="0"/>
          </a:p>
          <a:p>
            <a:pPr marL="0" lvl="0" indent="0" algn="ctr" rtl="0">
              <a:spcBef>
                <a:spcPts val="0"/>
              </a:spcBef>
              <a:spcAft>
                <a:spcPts val="0"/>
              </a:spcAft>
              <a:buSzPts val="990"/>
              <a:buNone/>
            </a:pPr>
            <a:endParaRPr sz="2820" b="1" dirty="0">
              <a:latin typeface="Calibri"/>
              <a:ea typeface="Calibri"/>
              <a:cs typeface="Calibri"/>
              <a:sym typeface="Calibri"/>
            </a:endParaRPr>
          </a:p>
        </p:txBody>
      </p:sp>
      <p:sp>
        <p:nvSpPr>
          <p:cNvPr id="55" name="Google Shape;55;p13"/>
          <p:cNvSpPr txBox="1">
            <a:spLocks noGrp="1"/>
          </p:cNvSpPr>
          <p:nvPr>
            <p:ph type="subTitle" idx="1"/>
          </p:nvPr>
        </p:nvSpPr>
        <p:spPr>
          <a:xfrm>
            <a:off x="311699" y="2081300"/>
            <a:ext cx="3793575" cy="1509626"/>
          </a:xfrm>
          <a:prstGeom prst="rect">
            <a:avLst/>
          </a:prstGeom>
        </p:spPr>
        <p:txBody>
          <a:bodyPr spcFirstLastPara="1" wrap="square" lIns="91425" tIns="91425" rIns="91425" bIns="91425" anchor="t" anchorCtr="0">
            <a:normAutofit/>
          </a:bodyPr>
          <a:lstStyle/>
          <a:p>
            <a:pPr marL="0" lvl="0" indent="0" algn="just" rtl="0">
              <a:spcBef>
                <a:spcPts val="0"/>
              </a:spcBef>
              <a:spcAft>
                <a:spcPts val="0"/>
              </a:spcAft>
              <a:buNone/>
            </a:pPr>
            <a:r>
              <a:rPr lang="en" sz="1700" b="1" u="sng" dirty="0">
                <a:solidFill>
                  <a:schemeClr val="dk1"/>
                </a:solidFill>
              </a:rPr>
              <a:t>Name:</a:t>
            </a:r>
            <a:endParaRPr sz="1700" dirty="0"/>
          </a:p>
          <a:p>
            <a:pPr marL="0" lvl="0" indent="0" algn="just" rtl="0">
              <a:lnSpc>
                <a:spcPct val="90000"/>
              </a:lnSpc>
              <a:spcBef>
                <a:spcPts val="0"/>
              </a:spcBef>
              <a:spcAft>
                <a:spcPts val="0"/>
              </a:spcAft>
              <a:buClr>
                <a:schemeClr val="dk1"/>
              </a:buClr>
              <a:buFont typeface="Arial"/>
              <a:buNone/>
            </a:pPr>
            <a:r>
              <a:rPr lang="en" sz="1700" dirty="0">
                <a:solidFill>
                  <a:schemeClr val="dk1"/>
                </a:solidFill>
              </a:rPr>
              <a:t>Dr. Nikita</a:t>
            </a:r>
            <a:endParaRPr sz="1700" dirty="0">
              <a:solidFill>
                <a:schemeClr val="dk1"/>
              </a:solidFill>
            </a:endParaRPr>
          </a:p>
          <a:p>
            <a:pPr marL="0" lvl="0" indent="0" algn="just" rtl="0">
              <a:lnSpc>
                <a:spcPct val="90000"/>
              </a:lnSpc>
              <a:spcBef>
                <a:spcPts val="0"/>
              </a:spcBef>
              <a:spcAft>
                <a:spcPts val="0"/>
              </a:spcAft>
              <a:buClr>
                <a:schemeClr val="dk1"/>
              </a:buClr>
              <a:buFont typeface="Arial"/>
              <a:buNone/>
            </a:pPr>
            <a:r>
              <a:rPr lang="en" sz="1700" dirty="0">
                <a:solidFill>
                  <a:schemeClr val="dk1"/>
                </a:solidFill>
              </a:rPr>
              <a:t>DNB-BS Resident (IHBT)</a:t>
            </a:r>
            <a:endParaRPr sz="1700" dirty="0">
              <a:solidFill>
                <a:schemeClr val="dk1"/>
              </a:solidFill>
            </a:endParaRPr>
          </a:p>
          <a:p>
            <a:pPr marL="0" lvl="0" indent="0" algn="just" rtl="0">
              <a:lnSpc>
                <a:spcPct val="90000"/>
              </a:lnSpc>
              <a:spcBef>
                <a:spcPts val="0"/>
              </a:spcBef>
              <a:spcAft>
                <a:spcPts val="0"/>
              </a:spcAft>
              <a:buClr>
                <a:schemeClr val="dk1"/>
              </a:buClr>
              <a:buFont typeface="Arial"/>
              <a:buNone/>
            </a:pPr>
            <a:r>
              <a:rPr lang="en" sz="1700" dirty="0">
                <a:solidFill>
                  <a:schemeClr val="dk1"/>
                </a:solidFill>
              </a:rPr>
              <a:t>Department of Transfusion Medicine</a:t>
            </a:r>
            <a:endParaRPr sz="1700" dirty="0">
              <a:solidFill>
                <a:schemeClr val="dk1"/>
              </a:solidFill>
            </a:endParaRPr>
          </a:p>
          <a:p>
            <a:pPr marL="0" lvl="0" indent="0" algn="just" rtl="0">
              <a:lnSpc>
                <a:spcPct val="90000"/>
              </a:lnSpc>
              <a:spcBef>
                <a:spcPts val="0"/>
              </a:spcBef>
              <a:spcAft>
                <a:spcPts val="0"/>
              </a:spcAft>
              <a:buClr>
                <a:schemeClr val="dk1"/>
              </a:buClr>
              <a:buFont typeface="Arial"/>
              <a:buNone/>
            </a:pPr>
            <a:r>
              <a:rPr lang="en" sz="1700" dirty="0">
                <a:solidFill>
                  <a:schemeClr val="dk1"/>
                </a:solidFill>
              </a:rPr>
              <a:t>Tata Medical Centre, Kolkata</a:t>
            </a:r>
            <a:endParaRPr sz="1700" dirty="0">
              <a:solidFill>
                <a:schemeClr val="dk1"/>
              </a:solidFill>
            </a:endParaRPr>
          </a:p>
          <a:p>
            <a:pPr marL="0" lvl="0" indent="0" algn="l" rtl="0">
              <a:lnSpc>
                <a:spcPct val="90000"/>
              </a:lnSpc>
              <a:spcBef>
                <a:spcPts val="0"/>
              </a:spcBef>
              <a:spcAft>
                <a:spcPts val="0"/>
              </a:spcAft>
              <a:buNone/>
            </a:pPr>
            <a:endParaRPr sz="1800" dirty="0"/>
          </a:p>
        </p:txBody>
      </p:sp>
      <p:sp>
        <p:nvSpPr>
          <p:cNvPr id="56" name="Google Shape;56;p13"/>
          <p:cNvSpPr/>
          <p:nvPr/>
        </p:nvSpPr>
        <p:spPr>
          <a:xfrm>
            <a:off x="4610100" y="1415950"/>
            <a:ext cx="4076701" cy="1384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just" rtl="0">
              <a:spcBef>
                <a:spcPts val="0"/>
              </a:spcBef>
              <a:spcAft>
                <a:spcPts val="0"/>
              </a:spcAft>
              <a:buClr>
                <a:schemeClr val="dk1"/>
              </a:buClr>
              <a:buFont typeface="Arial"/>
              <a:buNone/>
            </a:pPr>
            <a:r>
              <a:rPr lang="en" sz="1600" b="1" u="sng" dirty="0">
                <a:solidFill>
                  <a:schemeClr val="dk1"/>
                </a:solidFill>
              </a:rPr>
              <a:t>Guide:</a:t>
            </a:r>
            <a:endParaRPr sz="1600" dirty="0">
              <a:solidFill>
                <a:schemeClr val="dk1"/>
              </a:solidFill>
            </a:endParaRPr>
          </a:p>
          <a:p>
            <a:pPr marL="0" lvl="0" indent="0" algn="just" rtl="0">
              <a:spcBef>
                <a:spcPts val="0"/>
              </a:spcBef>
              <a:spcAft>
                <a:spcPts val="0"/>
              </a:spcAft>
              <a:buClr>
                <a:schemeClr val="dk1"/>
              </a:buClr>
              <a:buFont typeface="Arial"/>
              <a:buNone/>
            </a:pPr>
            <a:r>
              <a:rPr lang="en" sz="1600" dirty="0">
                <a:solidFill>
                  <a:schemeClr val="dk1"/>
                </a:solidFill>
              </a:rPr>
              <a:t>Dr. Suvro Sankha Datta</a:t>
            </a:r>
            <a:endParaRPr sz="1600" dirty="0">
              <a:solidFill>
                <a:schemeClr val="dk1"/>
              </a:solidFill>
            </a:endParaRPr>
          </a:p>
          <a:p>
            <a:pPr marL="0" lvl="0" indent="0" algn="just" rtl="0">
              <a:spcBef>
                <a:spcPts val="0"/>
              </a:spcBef>
              <a:spcAft>
                <a:spcPts val="0"/>
              </a:spcAft>
              <a:buClr>
                <a:schemeClr val="dk1"/>
              </a:buClr>
              <a:buFont typeface="Arial"/>
              <a:buNone/>
            </a:pPr>
            <a:r>
              <a:rPr lang="en" sz="1600" dirty="0">
                <a:solidFill>
                  <a:schemeClr val="dk1"/>
                </a:solidFill>
              </a:rPr>
              <a:t>Senior Consultant, Transfusion Medicine </a:t>
            </a:r>
            <a:endParaRPr sz="1600" dirty="0">
              <a:solidFill>
                <a:schemeClr val="dk1"/>
              </a:solidFill>
            </a:endParaRPr>
          </a:p>
          <a:p>
            <a:pPr marL="0" lvl="0" indent="0" algn="just" rtl="0">
              <a:spcBef>
                <a:spcPts val="0"/>
              </a:spcBef>
              <a:spcAft>
                <a:spcPts val="0"/>
              </a:spcAft>
              <a:buClr>
                <a:schemeClr val="dk1"/>
              </a:buClr>
              <a:buFont typeface="Arial"/>
              <a:buNone/>
            </a:pPr>
            <a:r>
              <a:rPr lang="en" sz="1600" dirty="0">
                <a:solidFill>
                  <a:schemeClr val="dk1"/>
                </a:solidFill>
              </a:rPr>
              <a:t>Tata Medical Centre, Kolkata</a:t>
            </a:r>
            <a:endParaRPr sz="1600" dirty="0">
              <a:solidFill>
                <a:schemeClr val="dk1"/>
              </a:solidFill>
            </a:endParaRPr>
          </a:p>
        </p:txBody>
      </p:sp>
      <p:sp>
        <p:nvSpPr>
          <p:cNvPr id="57" name="Google Shape;57;p13"/>
          <p:cNvSpPr/>
          <p:nvPr/>
        </p:nvSpPr>
        <p:spPr>
          <a:xfrm>
            <a:off x="4610100" y="3009901"/>
            <a:ext cx="3762375" cy="135725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just" rtl="0">
              <a:spcBef>
                <a:spcPts val="0"/>
              </a:spcBef>
              <a:spcAft>
                <a:spcPts val="0"/>
              </a:spcAft>
              <a:buClr>
                <a:schemeClr val="dk1"/>
              </a:buClr>
              <a:buFont typeface="Arial"/>
              <a:buNone/>
            </a:pPr>
            <a:r>
              <a:rPr lang="en" sz="1600" b="1" u="sng" dirty="0">
                <a:solidFill>
                  <a:schemeClr val="dk1"/>
                </a:solidFill>
              </a:rPr>
              <a:t>Co-Guide:</a:t>
            </a:r>
            <a:endParaRPr sz="1600" dirty="0">
              <a:solidFill>
                <a:schemeClr val="dk1"/>
              </a:solidFill>
            </a:endParaRPr>
          </a:p>
          <a:p>
            <a:pPr marL="0" lvl="0" indent="0" algn="just" rtl="0">
              <a:spcBef>
                <a:spcPts val="0"/>
              </a:spcBef>
              <a:spcAft>
                <a:spcPts val="0"/>
              </a:spcAft>
              <a:buClr>
                <a:schemeClr val="dk1"/>
              </a:buClr>
              <a:buFont typeface="Arial"/>
              <a:buNone/>
            </a:pPr>
            <a:r>
              <a:rPr lang="en" sz="1600" dirty="0">
                <a:solidFill>
                  <a:schemeClr val="dk1"/>
                </a:solidFill>
              </a:rPr>
              <a:t>Dr. Soumitra Shankar Datta</a:t>
            </a:r>
            <a:endParaRPr sz="1600" dirty="0">
              <a:solidFill>
                <a:schemeClr val="dk1"/>
              </a:solidFill>
            </a:endParaRPr>
          </a:p>
          <a:p>
            <a:pPr marL="0" lvl="0" indent="0" algn="just" rtl="0">
              <a:spcBef>
                <a:spcPts val="0"/>
              </a:spcBef>
              <a:spcAft>
                <a:spcPts val="0"/>
              </a:spcAft>
              <a:buClr>
                <a:schemeClr val="dk1"/>
              </a:buClr>
              <a:buFont typeface="Arial"/>
              <a:buNone/>
            </a:pPr>
            <a:r>
              <a:rPr lang="en" sz="1600" dirty="0" smtClean="0">
                <a:solidFill>
                  <a:schemeClr val="dk1"/>
                </a:solidFill>
              </a:rPr>
              <a:t>Senior Consultant</a:t>
            </a:r>
            <a:r>
              <a:rPr lang="en" sz="1600" dirty="0">
                <a:solidFill>
                  <a:schemeClr val="dk1"/>
                </a:solidFill>
              </a:rPr>
              <a:t>, Palliative care and Psycho-oncology</a:t>
            </a:r>
            <a:endParaRPr sz="1600" dirty="0">
              <a:solidFill>
                <a:schemeClr val="dk1"/>
              </a:solidFill>
            </a:endParaRPr>
          </a:p>
          <a:p>
            <a:pPr marL="0" lvl="0" indent="0" algn="just" rtl="0">
              <a:spcBef>
                <a:spcPts val="0"/>
              </a:spcBef>
              <a:spcAft>
                <a:spcPts val="0"/>
              </a:spcAft>
              <a:buClr>
                <a:schemeClr val="dk1"/>
              </a:buClr>
              <a:buFont typeface="Arial"/>
              <a:buNone/>
            </a:pPr>
            <a:r>
              <a:rPr lang="en" sz="1600" dirty="0">
                <a:solidFill>
                  <a:schemeClr val="dk1"/>
                </a:solidFill>
              </a:rPr>
              <a:t>Tata Medical Centre, Kolkata</a:t>
            </a:r>
            <a:endParaRPr sz="1600" dirty="0">
              <a:solidFill>
                <a:schemeClr val="dk1"/>
              </a:solidFill>
            </a:endParaRPr>
          </a:p>
          <a:p>
            <a:pPr marL="0" lvl="0" indent="0" algn="just" rtl="0">
              <a:spcBef>
                <a:spcPts val="0"/>
              </a:spcBef>
              <a:spcAft>
                <a:spcPts val="0"/>
              </a:spcAft>
              <a:buClr>
                <a:schemeClr val="dk1"/>
              </a:buClr>
              <a:buFont typeface="Arial"/>
              <a:buNone/>
            </a:pPr>
            <a:endParaRPr dirty="0">
              <a:solidFill>
                <a:schemeClr val="dk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4"/>
          <p:cNvSpPr txBox="1">
            <a:spLocks noGrp="1"/>
          </p:cNvSpPr>
          <p:nvPr>
            <p:ph type="title"/>
          </p:nvPr>
        </p:nvSpPr>
        <p:spPr>
          <a:xfrm>
            <a:off x="777200" y="140225"/>
            <a:ext cx="8064900" cy="5727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SzPts val="990"/>
              <a:buNone/>
            </a:pPr>
            <a:r>
              <a:rPr lang="en" sz="2420" b="1" dirty="0"/>
              <a:t>Introduction</a:t>
            </a:r>
            <a:endParaRPr sz="2420" b="1" dirty="0"/>
          </a:p>
        </p:txBody>
      </p:sp>
      <p:sp>
        <p:nvSpPr>
          <p:cNvPr id="63" name="Google Shape;63;p14"/>
          <p:cNvSpPr txBox="1">
            <a:spLocks noGrp="1"/>
          </p:cNvSpPr>
          <p:nvPr>
            <p:ph type="body" idx="1"/>
          </p:nvPr>
        </p:nvSpPr>
        <p:spPr>
          <a:xfrm>
            <a:off x="699450" y="590549"/>
            <a:ext cx="7892100" cy="4410076"/>
          </a:xfrm>
          <a:prstGeom prst="rect">
            <a:avLst/>
          </a:prstGeom>
        </p:spPr>
        <p:txBody>
          <a:bodyPr spcFirstLastPara="1" wrap="square" lIns="91425" tIns="91425" rIns="91425" bIns="91425" anchor="t" anchorCtr="0">
            <a:noAutofit/>
          </a:bodyPr>
          <a:lstStyle/>
          <a:p>
            <a:pPr marL="457200" lvl="0" indent="-317500" algn="just" rtl="0">
              <a:lnSpc>
                <a:spcPct val="115000"/>
              </a:lnSpc>
              <a:spcBef>
                <a:spcPts val="0"/>
              </a:spcBef>
              <a:spcAft>
                <a:spcPts val="0"/>
              </a:spcAft>
              <a:buClr>
                <a:schemeClr val="dk1"/>
              </a:buClr>
              <a:buSzPts val="1400"/>
              <a:buFont typeface="Calibri"/>
              <a:buChar char="●"/>
            </a:pPr>
            <a:r>
              <a:rPr lang="en" sz="1600" dirty="0">
                <a:solidFill>
                  <a:schemeClr val="dk1"/>
                </a:solidFill>
                <a:latin typeface="Calibri"/>
                <a:ea typeface="Calibri"/>
                <a:cs typeface="Calibri"/>
                <a:sym typeface="Calibri"/>
              </a:rPr>
              <a:t>Organ donation is a critical component of modern healthcare, yet the gap between organ demand and availability persists globally especially in low-to-middle income countries. </a:t>
            </a:r>
            <a:endParaRPr sz="1600" dirty="0">
              <a:solidFill>
                <a:schemeClr val="dk1"/>
              </a:solidFill>
              <a:latin typeface="Calibri"/>
              <a:ea typeface="Calibri"/>
              <a:cs typeface="Calibri"/>
              <a:sym typeface="Calibri"/>
            </a:endParaRPr>
          </a:p>
          <a:p>
            <a:pPr marL="457200" lvl="0" indent="0" algn="just" rtl="0">
              <a:lnSpc>
                <a:spcPct val="115000"/>
              </a:lnSpc>
              <a:spcBef>
                <a:spcPts val="0"/>
              </a:spcBef>
              <a:spcAft>
                <a:spcPts val="0"/>
              </a:spcAft>
              <a:buNone/>
            </a:pPr>
            <a:endParaRPr sz="1600" dirty="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Calibri"/>
              <a:buChar char="●"/>
            </a:pPr>
            <a:r>
              <a:rPr lang="en" sz="1600" dirty="0">
                <a:solidFill>
                  <a:schemeClr val="dk1"/>
                </a:solidFill>
                <a:latin typeface="Calibri"/>
                <a:ea typeface="Calibri"/>
                <a:cs typeface="Calibri"/>
                <a:sym typeface="Calibri"/>
              </a:rPr>
              <a:t>A study conducted in India, showed that merely 52.8 percent of the general population have adequate awareness on organ donation.</a:t>
            </a:r>
            <a:r>
              <a:rPr lang="en" sz="1600" baseline="30000" dirty="0">
                <a:solidFill>
                  <a:schemeClr val="dk1"/>
                </a:solidFill>
                <a:latin typeface="Calibri"/>
                <a:ea typeface="Calibri"/>
                <a:cs typeface="Calibri"/>
                <a:sym typeface="Calibri"/>
              </a:rPr>
              <a:t>[1]</a:t>
            </a:r>
            <a:r>
              <a:rPr lang="en" sz="1600" dirty="0">
                <a:solidFill>
                  <a:schemeClr val="dk1"/>
                </a:solidFill>
                <a:latin typeface="Calibri"/>
                <a:ea typeface="Calibri"/>
                <a:cs typeface="Calibri"/>
                <a:sym typeface="Calibri"/>
              </a:rPr>
              <a:t> In 2019, India had a donation rate of only 0.52 per million compared to 46.9 in Spain and 36.8 in the US.</a:t>
            </a:r>
            <a:r>
              <a:rPr lang="en" sz="1600" baseline="30000" dirty="0">
                <a:solidFill>
                  <a:schemeClr val="dk1"/>
                </a:solidFill>
                <a:latin typeface="Calibri"/>
                <a:ea typeface="Calibri"/>
                <a:cs typeface="Calibri"/>
                <a:sym typeface="Calibri"/>
              </a:rPr>
              <a:t>[2]</a:t>
            </a:r>
            <a:r>
              <a:rPr lang="en" sz="1600" dirty="0">
                <a:solidFill>
                  <a:schemeClr val="dk1"/>
                </a:solidFill>
                <a:latin typeface="Calibri"/>
                <a:ea typeface="Calibri"/>
                <a:cs typeface="Calibri"/>
                <a:sym typeface="Calibri"/>
              </a:rPr>
              <a:t> Numerous barriers contribute towards low rates of organ donation.</a:t>
            </a:r>
            <a:r>
              <a:rPr lang="en" sz="1600" baseline="30000" dirty="0">
                <a:solidFill>
                  <a:schemeClr val="dk1"/>
                </a:solidFill>
                <a:latin typeface="Calibri"/>
                <a:ea typeface="Calibri"/>
                <a:cs typeface="Calibri"/>
                <a:sym typeface="Calibri"/>
              </a:rPr>
              <a:t>[3] </a:t>
            </a:r>
            <a:endParaRPr sz="1600" baseline="30000" dirty="0">
              <a:solidFill>
                <a:schemeClr val="dk1"/>
              </a:solidFill>
              <a:latin typeface="Calibri"/>
              <a:ea typeface="Calibri"/>
              <a:cs typeface="Calibri"/>
              <a:sym typeface="Calibri"/>
            </a:endParaRPr>
          </a:p>
          <a:p>
            <a:pPr marL="457200" lvl="0" indent="0" algn="just" rtl="0">
              <a:lnSpc>
                <a:spcPct val="115000"/>
              </a:lnSpc>
              <a:spcBef>
                <a:spcPts val="0"/>
              </a:spcBef>
              <a:spcAft>
                <a:spcPts val="0"/>
              </a:spcAft>
              <a:buNone/>
            </a:pPr>
            <a:endParaRPr sz="1600" baseline="30000" dirty="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Calibri"/>
              <a:buChar char="●"/>
            </a:pPr>
            <a:r>
              <a:rPr lang="en" sz="1600" dirty="0">
                <a:solidFill>
                  <a:schemeClr val="dk1"/>
                </a:solidFill>
                <a:latin typeface="Calibri"/>
                <a:ea typeface="Calibri"/>
                <a:cs typeface="Calibri"/>
                <a:sym typeface="Calibri"/>
              </a:rPr>
              <a:t>Blood donors represent a unique population with demonstrated altruistic behaviour, making them potential advocates and participants in both living and non-living organ donation</a:t>
            </a:r>
            <a:r>
              <a:rPr lang="en" sz="1600" dirty="0" smtClean="0">
                <a:solidFill>
                  <a:schemeClr val="dk1"/>
                </a:solidFill>
                <a:latin typeface="Calibri"/>
                <a:ea typeface="Calibri"/>
                <a:cs typeface="Calibri"/>
                <a:sym typeface="Calibri"/>
              </a:rPr>
              <a:t>.</a:t>
            </a:r>
          </a:p>
          <a:p>
            <a:pPr lvl="0" indent="-317500" algn="just">
              <a:buClr>
                <a:schemeClr val="dk1"/>
              </a:buClr>
              <a:buSzPts val="1400"/>
              <a:buFont typeface="Calibri"/>
              <a:buChar char="●"/>
            </a:pPr>
            <a:r>
              <a:rPr lang="en-US" sz="1600" dirty="0">
                <a:solidFill>
                  <a:schemeClr val="tx1"/>
                </a:solidFill>
                <a:latin typeface="Calibri" panose="020F0502020204030204" pitchFamily="34" charset="0"/>
                <a:ea typeface="Calibri" panose="020F0502020204030204" pitchFamily="34" charset="0"/>
                <a:cs typeface="Calibri" panose="020F0502020204030204" pitchFamily="34" charset="0"/>
              </a:rPr>
              <a:t>Living organ donation involves the voluntary donation of stem cells, a kidney, or a portion of the liver from a healthy </a:t>
            </a:r>
            <a:r>
              <a:rPr lang="en-US" sz="1600" dirty="0" smtClean="0">
                <a:solidFill>
                  <a:schemeClr val="tx1"/>
                </a:solidFill>
                <a:latin typeface="Calibri" panose="020F0502020204030204" pitchFamily="34" charset="0"/>
                <a:ea typeface="Calibri" panose="020F0502020204030204" pitchFamily="34" charset="0"/>
                <a:cs typeface="Calibri" panose="020F0502020204030204" pitchFamily="34" charset="0"/>
              </a:rPr>
              <a:t>individual among </a:t>
            </a:r>
            <a:r>
              <a:rPr lang="en-US" sz="1600" smtClean="0">
                <a:solidFill>
                  <a:schemeClr val="tx1"/>
                </a:solidFill>
                <a:latin typeface="Calibri" panose="020F0502020204030204" pitchFamily="34" charset="0"/>
                <a:ea typeface="Calibri" panose="020F0502020204030204" pitchFamily="34" charset="0"/>
                <a:cs typeface="Calibri" panose="020F0502020204030204" pitchFamily="34" charset="0"/>
              </a:rPr>
              <a:t>family members, </a:t>
            </a:r>
            <a:r>
              <a:rPr lang="en-US" sz="1600" dirty="0">
                <a:solidFill>
                  <a:schemeClr val="tx1"/>
                </a:solidFill>
                <a:latin typeface="Calibri" panose="020F0502020204030204" pitchFamily="34" charset="0"/>
                <a:ea typeface="Calibri" panose="020F0502020204030204" pitchFamily="34" charset="0"/>
                <a:cs typeface="Calibri" panose="020F0502020204030204" pitchFamily="34" charset="0"/>
              </a:rPr>
              <a:t>whereas </a:t>
            </a:r>
            <a:r>
              <a:rPr lang="en-US" sz="1600" dirty="0" smtClean="0">
                <a:solidFill>
                  <a:schemeClr val="tx1"/>
                </a:solidFill>
                <a:latin typeface="Calibri" panose="020F0502020204030204" pitchFamily="34" charset="0"/>
                <a:ea typeface="Calibri" panose="020F0502020204030204" pitchFamily="34" charset="0"/>
                <a:cs typeface="Calibri" panose="020F0502020204030204" pitchFamily="34" charset="0"/>
              </a:rPr>
              <a:t>non-living </a:t>
            </a:r>
            <a:r>
              <a:rPr lang="en-US" sz="1600" dirty="0">
                <a:solidFill>
                  <a:schemeClr val="tx1"/>
                </a:solidFill>
                <a:latin typeface="Calibri" panose="020F0502020204030204" pitchFamily="34" charset="0"/>
                <a:ea typeface="Calibri" panose="020F0502020204030204" pitchFamily="34" charset="0"/>
                <a:cs typeface="Calibri" panose="020F0502020204030204" pitchFamily="34" charset="0"/>
              </a:rPr>
              <a:t>donation enables the transplantation of vital organs such as kidneys, liver, eyes, and heart from a donor after death.</a:t>
            </a:r>
            <a:r>
              <a:rPr lang="en" sz="1600" dirty="0" smtClean="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 </a:t>
            </a:r>
            <a:endParaRPr sz="16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0" algn="just" rtl="0">
              <a:lnSpc>
                <a:spcPct val="115000"/>
              </a:lnSpc>
              <a:spcBef>
                <a:spcPts val="0"/>
              </a:spcBef>
              <a:spcAft>
                <a:spcPts val="0"/>
              </a:spcAft>
              <a:buNone/>
            </a:pPr>
            <a:endParaRPr sz="1600"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376025" y="235500"/>
            <a:ext cx="4239049" cy="452175"/>
          </a:xfrm>
          <a:prstGeom prst="rect">
            <a:avLst/>
          </a:prstGeom>
        </p:spPr>
        <p:txBody>
          <a:bodyPr spcFirstLastPara="1" wrap="square" lIns="91425" tIns="91425" rIns="91425" bIns="91425" anchor="t" anchorCtr="0">
            <a:noAutofit/>
          </a:bodyPr>
          <a:lstStyle/>
          <a:p>
            <a:pPr marL="0" lvl="0" indent="0" rtl="0">
              <a:spcBef>
                <a:spcPts val="0"/>
              </a:spcBef>
              <a:spcAft>
                <a:spcPts val="0"/>
              </a:spcAft>
              <a:buSzPts val="990"/>
              <a:buNone/>
            </a:pPr>
            <a:r>
              <a:rPr lang="en" sz="1800" b="1" dirty="0" smtClean="0"/>
              <a:t>Aim </a:t>
            </a:r>
            <a:r>
              <a:rPr lang="en" sz="1800" b="1" dirty="0"/>
              <a:t>and Objectives</a:t>
            </a:r>
            <a:endParaRPr sz="1800" b="1" dirty="0"/>
          </a:p>
        </p:txBody>
      </p:sp>
      <p:sp>
        <p:nvSpPr>
          <p:cNvPr id="75" name="Google Shape;75;p16"/>
          <p:cNvSpPr txBox="1">
            <a:spLocks noGrp="1"/>
          </p:cNvSpPr>
          <p:nvPr>
            <p:ph type="body" idx="1"/>
          </p:nvPr>
        </p:nvSpPr>
        <p:spPr>
          <a:xfrm>
            <a:off x="495300" y="1047750"/>
            <a:ext cx="3371850" cy="3809999"/>
          </a:xfrm>
          <a:prstGeom prst="rect">
            <a:avLst/>
          </a:prstGeom>
        </p:spPr>
        <p:txBody>
          <a:bodyPr spcFirstLastPara="1" wrap="square" lIns="91425" tIns="91425" rIns="91425" bIns="91425" anchor="t" anchorCtr="0">
            <a:noAutofit/>
          </a:bodyPr>
          <a:lstStyle/>
          <a:p>
            <a:pPr marL="0" lvl="0" indent="0" algn="just" rtl="0">
              <a:lnSpc>
                <a:spcPct val="115000"/>
              </a:lnSpc>
              <a:spcBef>
                <a:spcPts val="0"/>
              </a:spcBef>
              <a:spcAft>
                <a:spcPts val="0"/>
              </a:spcAft>
              <a:buClr>
                <a:schemeClr val="dk1"/>
              </a:buClr>
              <a:buSzPts val="1100"/>
              <a:buFont typeface="Arial"/>
              <a:buNone/>
            </a:pPr>
            <a:endParaRPr sz="1600" b="1" dirty="0">
              <a:solidFill>
                <a:schemeClr val="dk1"/>
              </a:solidFill>
              <a:latin typeface="Times"/>
              <a:ea typeface="Times"/>
              <a:cs typeface="Times"/>
              <a:sym typeface="Times"/>
            </a:endParaRPr>
          </a:p>
          <a:p>
            <a:pPr marL="0" lvl="0" indent="0" algn="l" rtl="0">
              <a:spcBef>
                <a:spcPts val="0"/>
              </a:spcBef>
              <a:spcAft>
                <a:spcPts val="1200"/>
              </a:spcAft>
              <a:buNone/>
            </a:pPr>
            <a:endParaRPr sz="2000" dirty="0"/>
          </a:p>
        </p:txBody>
      </p:sp>
      <p:sp>
        <p:nvSpPr>
          <p:cNvPr id="2" name="Rectangle 1"/>
          <p:cNvSpPr/>
          <p:nvPr/>
        </p:nvSpPr>
        <p:spPr>
          <a:xfrm>
            <a:off x="209550" y="706725"/>
            <a:ext cx="4572000" cy="4339650"/>
          </a:xfrm>
          <a:prstGeom prst="rect">
            <a:avLst/>
          </a:prstGeom>
        </p:spPr>
        <p:txBody>
          <a:bodyPr>
            <a:spAutoFit/>
          </a:bodyPr>
          <a:lstStyle/>
          <a:p>
            <a:pPr marL="482600" lvl="0" indent="-342900" algn="just">
              <a:lnSpc>
                <a:spcPct val="115000"/>
              </a:lnSpc>
              <a:buSzPts val="1400"/>
              <a:buFont typeface="Wingdings" panose="05000000000000000000" pitchFamily="2" charset="2"/>
              <a:buChar char="q"/>
            </a:pPr>
            <a:r>
              <a:rPr lang="en-US" sz="1600" b="1" dirty="0">
                <a:latin typeface="Times New Roman" panose="02020603050405020304" pitchFamily="18" charset="0"/>
                <a:ea typeface="Calibri"/>
                <a:cs typeface="Times New Roman" panose="02020603050405020304" pitchFamily="18" charset="0"/>
                <a:sym typeface="Calibri"/>
              </a:rPr>
              <a:t>Aim:</a:t>
            </a:r>
            <a:r>
              <a:rPr lang="en-US" sz="1600" b="1" dirty="0">
                <a:latin typeface="Calibri"/>
                <a:ea typeface="Calibri"/>
                <a:cs typeface="Calibri"/>
                <a:sym typeface="Calibri"/>
              </a:rPr>
              <a:t> </a:t>
            </a:r>
            <a:r>
              <a:rPr lang="en-US" sz="1600" dirty="0">
                <a:latin typeface="Calibri"/>
                <a:ea typeface="Calibri"/>
                <a:cs typeface="Calibri"/>
                <a:sym typeface="Calibri"/>
              </a:rPr>
              <a:t>To understand the intent of organ donation among blood donors.</a:t>
            </a:r>
            <a:endParaRPr lang="en-US" sz="1600" b="1" dirty="0">
              <a:latin typeface="Calibri"/>
              <a:ea typeface="Calibri"/>
              <a:cs typeface="Calibri"/>
              <a:sym typeface="Calibri"/>
            </a:endParaRPr>
          </a:p>
          <a:p>
            <a:pPr marL="482600" lvl="0" indent="-342900" algn="just">
              <a:lnSpc>
                <a:spcPct val="115000"/>
              </a:lnSpc>
              <a:buSzPts val="1400"/>
              <a:buFont typeface="Wingdings" panose="05000000000000000000" pitchFamily="2" charset="2"/>
              <a:buChar char="q"/>
            </a:pPr>
            <a:endParaRPr lang="en-US" sz="1600" b="1" dirty="0">
              <a:latin typeface="Calibri"/>
              <a:ea typeface="Calibri"/>
              <a:cs typeface="Calibri"/>
              <a:sym typeface="Calibri"/>
            </a:endParaRPr>
          </a:p>
          <a:p>
            <a:pPr marL="482600" lvl="0" indent="-342900" algn="just">
              <a:lnSpc>
                <a:spcPct val="115000"/>
              </a:lnSpc>
              <a:buSzPts val="1400"/>
              <a:buFont typeface="Wingdings" panose="05000000000000000000" pitchFamily="2" charset="2"/>
              <a:buChar char="q"/>
            </a:pPr>
            <a:r>
              <a:rPr lang="en-US" sz="1600" b="1" dirty="0">
                <a:latin typeface="Times New Roman" panose="02020603050405020304" pitchFamily="18" charset="0"/>
                <a:ea typeface="Calibri"/>
                <a:cs typeface="Times New Roman" panose="02020603050405020304" pitchFamily="18" charset="0"/>
                <a:sym typeface="Calibri"/>
              </a:rPr>
              <a:t>Primary objective</a:t>
            </a:r>
            <a:r>
              <a:rPr lang="en-US" sz="1600" dirty="0">
                <a:latin typeface="Calibri"/>
                <a:ea typeface="Calibri"/>
                <a:cs typeface="Calibri"/>
                <a:sym typeface="Calibri"/>
              </a:rPr>
              <a:t>: To assess the factors associated with motivation and barriers for living and non-living organ donation among blood donors.</a:t>
            </a:r>
          </a:p>
          <a:p>
            <a:pPr marL="800100" lvl="0" indent="-342900" algn="just">
              <a:lnSpc>
                <a:spcPct val="115000"/>
              </a:lnSpc>
              <a:buClr>
                <a:srgbClr val="595959"/>
              </a:buClr>
              <a:buSzPts val="1800"/>
              <a:buFont typeface="Wingdings" panose="05000000000000000000" pitchFamily="2" charset="2"/>
              <a:buChar char="q"/>
            </a:pPr>
            <a:endParaRPr lang="en-US" sz="1600" dirty="0">
              <a:latin typeface="Calibri"/>
              <a:ea typeface="Calibri"/>
              <a:cs typeface="Calibri"/>
              <a:sym typeface="Calibri"/>
            </a:endParaRPr>
          </a:p>
          <a:p>
            <a:pPr marL="482600" lvl="0" indent="-342900" algn="just">
              <a:lnSpc>
                <a:spcPct val="115000"/>
              </a:lnSpc>
              <a:buSzPts val="1400"/>
              <a:buFont typeface="Wingdings" panose="05000000000000000000" pitchFamily="2" charset="2"/>
              <a:buChar char="q"/>
            </a:pPr>
            <a:r>
              <a:rPr lang="en-US" sz="1600" b="1" dirty="0">
                <a:latin typeface="Times New Roman" panose="02020603050405020304" pitchFamily="18" charset="0"/>
                <a:ea typeface="Calibri"/>
                <a:cs typeface="Times New Roman" panose="02020603050405020304" pitchFamily="18" charset="0"/>
                <a:sym typeface="Calibri"/>
              </a:rPr>
              <a:t>Secondary objective</a:t>
            </a:r>
            <a:r>
              <a:rPr lang="en-US" sz="1600" dirty="0">
                <a:latin typeface="Calibri"/>
                <a:ea typeface="Calibri"/>
                <a:cs typeface="Calibri"/>
                <a:sym typeface="Calibri"/>
              </a:rPr>
              <a:t>: To evaluate the level of awareness and knowledge regarding organ donation among blood donors.</a:t>
            </a:r>
          </a:p>
          <a:p>
            <a:pPr marL="425450" lvl="0" indent="-285750" algn="just">
              <a:lnSpc>
                <a:spcPct val="115000"/>
              </a:lnSpc>
              <a:buSzPts val="1400"/>
              <a:buFont typeface="Wingdings" panose="05000000000000000000" pitchFamily="2" charset="2"/>
              <a:buChar char="q"/>
            </a:pPr>
            <a:endParaRPr lang="en-US" sz="1600" dirty="0">
              <a:latin typeface="Times"/>
              <a:ea typeface="Times"/>
              <a:cs typeface="Times"/>
              <a:sym typeface="Times"/>
            </a:endParaRPr>
          </a:p>
          <a:p>
            <a:pPr marL="425450" lvl="0" indent="-285750" algn="just">
              <a:lnSpc>
                <a:spcPct val="115000"/>
              </a:lnSpc>
              <a:buSzPts val="1400"/>
              <a:buFont typeface="Wingdings" panose="05000000000000000000" pitchFamily="2" charset="2"/>
              <a:buChar char="q"/>
            </a:pPr>
            <a:r>
              <a:rPr lang="en-US" sz="1600" b="1" dirty="0">
                <a:latin typeface="Times New Roman" panose="02020603050405020304" pitchFamily="18" charset="0"/>
                <a:ea typeface="Times"/>
                <a:cs typeface="Times New Roman" panose="02020603050405020304" pitchFamily="18" charset="0"/>
                <a:sym typeface="Times"/>
              </a:rPr>
              <a:t>Tertiary objective</a:t>
            </a:r>
            <a:r>
              <a:rPr lang="en-US" sz="1600" dirty="0">
                <a:latin typeface="Times"/>
                <a:ea typeface="Times"/>
                <a:cs typeface="Times"/>
                <a:sym typeface="Times"/>
              </a:rPr>
              <a:t>: </a:t>
            </a:r>
            <a:r>
              <a:rPr lang="en-US" sz="1600" dirty="0">
                <a:latin typeface="Calibri" panose="020F0502020204030204" pitchFamily="34" charset="0"/>
                <a:ea typeface="Calibri" panose="020F0502020204030204" pitchFamily="34" charset="0"/>
                <a:cs typeface="Calibri" panose="020F0502020204030204" pitchFamily="34" charset="0"/>
                <a:sym typeface="Times"/>
              </a:rPr>
              <a:t>To establish a structured registry of blood donors for potential organ donation.</a:t>
            </a:r>
            <a:endParaRPr lang="en-US" sz="1600" dirty="0">
              <a:latin typeface="Times"/>
              <a:ea typeface="Times"/>
              <a:cs typeface="Times"/>
              <a:sym typeface="Times"/>
            </a:endParaRPr>
          </a:p>
        </p:txBody>
      </p:sp>
      <p:sp>
        <p:nvSpPr>
          <p:cNvPr id="3" name="Rectangle 2"/>
          <p:cNvSpPr/>
          <p:nvPr/>
        </p:nvSpPr>
        <p:spPr>
          <a:xfrm>
            <a:off x="4943475" y="133350"/>
            <a:ext cx="3686175" cy="4695825"/>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buClr>
                <a:schemeClr val="dk1"/>
              </a:buClr>
            </a:pPr>
            <a:r>
              <a:rPr lang="en-US" sz="1800" b="1" dirty="0">
                <a:solidFill>
                  <a:schemeClr val="dk1"/>
                </a:solidFill>
                <a:latin typeface="Calibri" panose="020F0502020204030204" pitchFamily="34" charset="0"/>
                <a:ea typeface="Calibri" panose="020F0502020204030204" pitchFamily="34" charset="0"/>
                <a:cs typeface="Calibri" panose="020F0502020204030204" pitchFamily="34" charset="0"/>
              </a:rPr>
              <a:t>Inclusion </a:t>
            </a:r>
            <a:r>
              <a:rPr lang="en-US" sz="1800" b="1" dirty="0" smtClean="0">
                <a:solidFill>
                  <a:schemeClr val="dk1"/>
                </a:solidFill>
                <a:latin typeface="Calibri" panose="020F0502020204030204" pitchFamily="34" charset="0"/>
                <a:ea typeface="Calibri" panose="020F0502020204030204" pitchFamily="34" charset="0"/>
                <a:cs typeface="Calibri" panose="020F0502020204030204" pitchFamily="34" charset="0"/>
              </a:rPr>
              <a:t>Criteria</a:t>
            </a:r>
          </a:p>
          <a:p>
            <a:pPr lvl="0">
              <a:buClr>
                <a:schemeClr val="dk1"/>
              </a:buClr>
            </a:pPr>
            <a:endParaRPr lang="en-US" sz="1800" dirty="0" smtClean="0">
              <a:solidFill>
                <a:schemeClr val="dk1"/>
              </a:solidFill>
              <a:latin typeface="Calibri" panose="020F0502020204030204" pitchFamily="34" charset="0"/>
              <a:ea typeface="Calibri" panose="020F0502020204030204" pitchFamily="34" charset="0"/>
              <a:cs typeface="Calibri" panose="020F0502020204030204" pitchFamily="34" charset="0"/>
            </a:endParaRPr>
          </a:p>
          <a:p>
            <a:pPr marL="285750" lvl="0" indent="-285750">
              <a:buClr>
                <a:schemeClr val="dk1"/>
              </a:buClr>
              <a:buFont typeface="Arial" panose="020B0604020202020204" pitchFamily="34" charset="0"/>
              <a:buChar char="•"/>
            </a:pPr>
            <a:r>
              <a:rPr lang="en-US" sz="1600" dirty="0" smtClean="0">
                <a:solidFill>
                  <a:schemeClr val="dk1"/>
                </a:solidFill>
                <a:latin typeface="Calibri" panose="020F0502020204030204" pitchFamily="34" charset="0"/>
                <a:ea typeface="Calibri" panose="020F0502020204030204" pitchFamily="34" charset="0"/>
                <a:cs typeface="Calibri" panose="020F0502020204030204" pitchFamily="34" charset="0"/>
              </a:rPr>
              <a:t>All </a:t>
            </a:r>
            <a:r>
              <a:rPr lang="en-US" sz="1600" dirty="0">
                <a:solidFill>
                  <a:schemeClr val="dk1"/>
                </a:solidFill>
                <a:latin typeface="Calibri" panose="020F0502020204030204" pitchFamily="34" charset="0"/>
                <a:ea typeface="Calibri" panose="020F0502020204030204" pitchFamily="34" charset="0"/>
                <a:cs typeface="Calibri" panose="020F0502020204030204" pitchFamily="34" charset="0"/>
              </a:rPr>
              <a:t>eligible blood donors within 18-65 </a:t>
            </a:r>
            <a:r>
              <a:rPr lang="en-US" sz="1600" dirty="0" smtClean="0">
                <a:solidFill>
                  <a:schemeClr val="dk1"/>
                </a:solidFill>
                <a:latin typeface="Calibri" panose="020F0502020204030204" pitchFamily="34" charset="0"/>
                <a:ea typeface="Calibri" panose="020F0502020204030204" pitchFamily="34" charset="0"/>
                <a:cs typeface="Calibri" panose="020F0502020204030204" pitchFamily="34" charset="0"/>
              </a:rPr>
              <a:t>    years</a:t>
            </a:r>
            <a:r>
              <a:rPr lang="en-US" sz="1600" dirty="0" smtClean="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US" sz="1600" dirty="0">
                <a:solidFill>
                  <a:schemeClr val="dk1"/>
                </a:solidFill>
                <a:latin typeface="Calibri" panose="020F0502020204030204" pitchFamily="34" charset="0"/>
                <a:ea typeface="Calibri" panose="020F0502020204030204" pitchFamily="34" charset="0"/>
                <a:cs typeface="Calibri" panose="020F0502020204030204" pitchFamily="34" charset="0"/>
              </a:rPr>
              <a:t>of age</a:t>
            </a:r>
            <a:r>
              <a:rPr lang="en-US" sz="1800" dirty="0">
                <a:solidFill>
                  <a:schemeClr val="dk1"/>
                </a:solidFill>
                <a:latin typeface="Calibri" panose="020F0502020204030204" pitchFamily="34" charset="0"/>
                <a:ea typeface="Calibri" panose="020F0502020204030204" pitchFamily="34" charset="0"/>
                <a:cs typeface="Calibri" panose="020F0502020204030204" pitchFamily="34" charset="0"/>
              </a:rPr>
              <a:t>.</a:t>
            </a:r>
          </a:p>
          <a:p>
            <a:pPr marL="457200" lvl="0"/>
            <a:endParaRPr lang="en-US" sz="1800" dirty="0">
              <a:solidFill>
                <a:schemeClr val="dk1"/>
              </a:solidFill>
              <a:latin typeface="Calibri" panose="020F0502020204030204" pitchFamily="34" charset="0"/>
              <a:ea typeface="Calibri" panose="020F0502020204030204" pitchFamily="34" charset="0"/>
              <a:cs typeface="Calibri" panose="020F0502020204030204" pitchFamily="34" charset="0"/>
            </a:endParaRPr>
          </a:p>
          <a:p>
            <a:pPr marL="457200" lvl="0"/>
            <a:endParaRPr lang="en-US" sz="1800" dirty="0">
              <a:solidFill>
                <a:schemeClr val="dk1"/>
              </a:solidFill>
              <a:latin typeface="Calibri" panose="020F0502020204030204" pitchFamily="34" charset="0"/>
              <a:ea typeface="Calibri" panose="020F0502020204030204" pitchFamily="34" charset="0"/>
              <a:cs typeface="Calibri" panose="020F0502020204030204" pitchFamily="34" charset="0"/>
            </a:endParaRPr>
          </a:p>
          <a:p>
            <a:pPr lvl="0"/>
            <a:endParaRPr lang="en-US" sz="1800" b="1" dirty="0">
              <a:solidFill>
                <a:schemeClr val="dk1"/>
              </a:solidFill>
              <a:latin typeface="Calibri" panose="020F0502020204030204" pitchFamily="34" charset="0"/>
              <a:ea typeface="Calibri" panose="020F0502020204030204" pitchFamily="34" charset="0"/>
              <a:cs typeface="Calibri" panose="020F0502020204030204" pitchFamily="34" charset="0"/>
            </a:endParaRPr>
          </a:p>
          <a:p>
            <a:pPr lvl="0"/>
            <a:r>
              <a:rPr lang="en-US" sz="1800" b="1" dirty="0">
                <a:solidFill>
                  <a:schemeClr val="dk1"/>
                </a:solidFill>
                <a:latin typeface="Calibri" panose="020F0502020204030204" pitchFamily="34" charset="0"/>
                <a:ea typeface="Calibri" panose="020F0502020204030204" pitchFamily="34" charset="0"/>
                <a:cs typeface="Calibri" panose="020F0502020204030204" pitchFamily="34" charset="0"/>
              </a:rPr>
              <a:t>Exclusion Criteria</a:t>
            </a:r>
          </a:p>
          <a:p>
            <a:pPr marL="423233" lvl="0" indent="-285750">
              <a:lnSpc>
                <a:spcPct val="115000"/>
              </a:lnSpc>
              <a:buClr>
                <a:schemeClr val="dk1"/>
              </a:buClr>
              <a:buSzPct val="100000"/>
              <a:buFont typeface="Arial" panose="020B0604020202020204" pitchFamily="34" charset="0"/>
              <a:buChar char="•"/>
            </a:pPr>
            <a:r>
              <a:rPr lang="en-US" sz="1600" dirty="0" smtClean="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Individuals </a:t>
            </a:r>
            <a:r>
              <a:rPr lang="en-US" sz="160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who are found unfit for donating blood during evaluation for medical reasons.</a:t>
            </a:r>
          </a:p>
          <a:p>
            <a:pPr marL="742950" lvl="0" indent="-285750">
              <a:lnSpc>
                <a:spcPct val="115000"/>
              </a:lnSpc>
              <a:buFont typeface="Arial" panose="020B0604020202020204" pitchFamily="34" charset="0"/>
              <a:buChar char="•"/>
            </a:pPr>
            <a:endParaRPr lang="en-US" sz="160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23233" lvl="0" indent="-285750">
              <a:lnSpc>
                <a:spcPct val="115000"/>
              </a:lnSpc>
              <a:buClr>
                <a:schemeClr val="dk1"/>
              </a:buClr>
              <a:buSzPct val="100000"/>
              <a:buFont typeface="Arial" panose="020B0604020202020204" pitchFamily="34" charset="0"/>
              <a:buChar char="•"/>
            </a:pPr>
            <a:r>
              <a:rPr lang="en-US" sz="160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Not willing to give consent to undergo an interview for organ donation.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4438651" y="445025"/>
            <a:ext cx="4393624"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Calibri" panose="020F0502020204030204" pitchFamily="34" charset="0"/>
                <a:ea typeface="Calibri" panose="020F0502020204030204" pitchFamily="34" charset="0"/>
                <a:cs typeface="Calibri" panose="020F0502020204030204" pitchFamily="34" charset="0"/>
              </a:rPr>
              <a:t>Sample size calculation</a:t>
            </a:r>
            <a:endParaRPr b="1" dirty="0">
              <a:latin typeface="Calibri" panose="020F0502020204030204" pitchFamily="34" charset="0"/>
              <a:ea typeface="Calibri" panose="020F0502020204030204" pitchFamily="34" charset="0"/>
              <a:cs typeface="Calibri" panose="020F0502020204030204" pitchFamily="34" charset="0"/>
            </a:endParaRPr>
          </a:p>
        </p:txBody>
      </p:sp>
      <p:sp>
        <p:nvSpPr>
          <p:cNvPr id="87" name="Google Shape;87;p18"/>
          <p:cNvSpPr txBox="1">
            <a:spLocks noGrp="1"/>
          </p:cNvSpPr>
          <p:nvPr>
            <p:ph type="body" idx="1"/>
          </p:nvPr>
        </p:nvSpPr>
        <p:spPr>
          <a:xfrm>
            <a:off x="4324349" y="981075"/>
            <a:ext cx="4543425" cy="4057650"/>
          </a:xfrm>
          <a:prstGeom prst="rect">
            <a:avLst/>
          </a:prstGeom>
          <a:ln>
            <a:solidFill>
              <a:schemeClr val="bg1">
                <a:lumMod val="95000"/>
              </a:schemeClr>
            </a:solidFill>
          </a:ln>
        </p:spPr>
        <p:txBody>
          <a:bodyPr spcFirstLastPara="1" wrap="square" lIns="91425" tIns="91425" rIns="91425" bIns="91425" anchor="t" anchorCtr="0">
            <a:normAutofit fontScale="92500" lnSpcReduction="10000"/>
          </a:bodyPr>
          <a:lstStyle/>
          <a:p>
            <a:pPr marL="0" lvl="0" indent="0" algn="l" rtl="0">
              <a:lnSpc>
                <a:spcPct val="115000"/>
              </a:lnSpc>
              <a:spcBef>
                <a:spcPts val="0"/>
              </a:spcBef>
              <a:spcAft>
                <a:spcPts val="0"/>
              </a:spcAft>
              <a:buNone/>
            </a:pPr>
            <a:r>
              <a:rPr lang="en" sz="1400" b="1" dirty="0">
                <a:solidFill>
                  <a:schemeClr val="dk1"/>
                </a:solidFill>
                <a:latin typeface="Calibri"/>
                <a:ea typeface="Calibri"/>
                <a:cs typeface="Calibri"/>
                <a:sym typeface="Calibri"/>
              </a:rPr>
              <a:t>Sample size calculation for the quantitative part of study:</a:t>
            </a:r>
            <a:endParaRPr sz="1400" b="1" dirty="0">
              <a:solidFill>
                <a:schemeClr val="dk1"/>
              </a:solidFill>
              <a:latin typeface="Calibri"/>
              <a:ea typeface="Calibri"/>
              <a:cs typeface="Calibri"/>
              <a:sym typeface="Calibri"/>
            </a:endParaRPr>
          </a:p>
          <a:p>
            <a:pPr marL="0" lvl="0" indent="0" algn="l" rtl="0">
              <a:lnSpc>
                <a:spcPct val="115000"/>
              </a:lnSpc>
              <a:spcBef>
                <a:spcPts val="1000"/>
              </a:spcBef>
              <a:spcAft>
                <a:spcPts val="0"/>
              </a:spcAft>
              <a:buNone/>
            </a:pPr>
            <a:r>
              <a:rPr lang="en" sz="1600" dirty="0">
                <a:solidFill>
                  <a:schemeClr val="dk1"/>
                </a:solidFill>
                <a:latin typeface="Calibri"/>
                <a:ea typeface="Calibri"/>
                <a:cs typeface="Calibri"/>
                <a:sym typeface="Calibri"/>
              </a:rPr>
              <a:t>The sample size will be calculated by using the formula</a:t>
            </a:r>
            <a:endParaRPr sz="1600" dirty="0">
              <a:solidFill>
                <a:schemeClr val="dk1"/>
              </a:solidFill>
              <a:latin typeface="Calibri"/>
              <a:ea typeface="Calibri"/>
              <a:cs typeface="Calibri"/>
              <a:sym typeface="Calibri"/>
            </a:endParaRPr>
          </a:p>
          <a:p>
            <a:pPr marL="0" lvl="0" indent="0" algn="l" rtl="0">
              <a:lnSpc>
                <a:spcPct val="115000"/>
              </a:lnSpc>
              <a:spcBef>
                <a:spcPts val="1000"/>
              </a:spcBef>
              <a:spcAft>
                <a:spcPts val="0"/>
              </a:spcAft>
              <a:buNone/>
            </a:pPr>
            <a:endParaRPr sz="1600" dirty="0">
              <a:solidFill>
                <a:schemeClr val="dk1"/>
              </a:solidFill>
              <a:latin typeface="Calibri"/>
              <a:ea typeface="Calibri"/>
              <a:cs typeface="Calibri"/>
              <a:sym typeface="Calibri"/>
            </a:endParaRPr>
          </a:p>
          <a:p>
            <a:pPr marL="0" lvl="0" indent="0" algn="just" rtl="0">
              <a:lnSpc>
                <a:spcPct val="115000"/>
              </a:lnSpc>
              <a:spcBef>
                <a:spcPts val="1000"/>
              </a:spcBef>
              <a:spcAft>
                <a:spcPts val="0"/>
              </a:spcAft>
              <a:buNone/>
            </a:pPr>
            <a:endParaRPr sz="1600" dirty="0">
              <a:solidFill>
                <a:schemeClr val="dk1"/>
              </a:solidFill>
              <a:latin typeface="Calibri"/>
              <a:ea typeface="Calibri"/>
              <a:cs typeface="Calibri"/>
              <a:sym typeface="Calibri"/>
            </a:endParaRPr>
          </a:p>
          <a:p>
            <a:pPr marL="0" lvl="0" indent="0" algn="just" rtl="0">
              <a:lnSpc>
                <a:spcPct val="115000"/>
              </a:lnSpc>
              <a:spcBef>
                <a:spcPts val="1000"/>
              </a:spcBef>
              <a:spcAft>
                <a:spcPts val="0"/>
              </a:spcAft>
              <a:buNone/>
            </a:pPr>
            <a:r>
              <a:rPr lang="en" sz="1600" dirty="0">
                <a:solidFill>
                  <a:srgbClr val="0A0A0A"/>
                </a:solidFill>
                <a:highlight>
                  <a:srgbClr val="FFFFFF"/>
                </a:highlight>
                <a:latin typeface="Calibri"/>
                <a:ea typeface="Calibri"/>
                <a:cs typeface="Calibri"/>
                <a:sym typeface="Calibri"/>
              </a:rPr>
              <a:t>Where </a:t>
            </a:r>
            <a:r>
              <a:rPr lang="en" sz="1600" i="1" dirty="0">
                <a:solidFill>
                  <a:srgbClr val="FF0000"/>
                </a:solidFill>
                <a:highlight>
                  <a:srgbClr val="FFFFFF"/>
                </a:highlight>
                <a:latin typeface="Times New Roman"/>
                <a:ea typeface="Times New Roman"/>
                <a:cs typeface="Times New Roman"/>
                <a:sym typeface="Times New Roman"/>
              </a:rPr>
              <a:t>n</a:t>
            </a:r>
            <a:r>
              <a:rPr lang="en" sz="1600" i="1" dirty="0">
                <a:solidFill>
                  <a:srgbClr val="0A0A0A"/>
                </a:solidFill>
                <a:highlight>
                  <a:srgbClr val="FFFFFF"/>
                </a:highlight>
                <a:latin typeface="Times New Roman"/>
                <a:ea typeface="Times New Roman"/>
                <a:cs typeface="Times New Roman"/>
                <a:sym typeface="Times New Roman"/>
              </a:rPr>
              <a:t> </a:t>
            </a:r>
            <a:r>
              <a:rPr lang="en" sz="1600" dirty="0">
                <a:solidFill>
                  <a:srgbClr val="0A0A0A"/>
                </a:solidFill>
                <a:highlight>
                  <a:srgbClr val="FFFFFF"/>
                </a:highlight>
                <a:latin typeface="Calibri"/>
                <a:ea typeface="Calibri"/>
                <a:cs typeface="Calibri"/>
                <a:sym typeface="Calibri"/>
              </a:rPr>
              <a:t>is the </a:t>
            </a:r>
            <a:r>
              <a:rPr lang="en" sz="1600" dirty="0">
                <a:solidFill>
                  <a:srgbClr val="FF0000"/>
                </a:solidFill>
                <a:highlight>
                  <a:srgbClr val="FFFFFF"/>
                </a:highlight>
                <a:latin typeface="Calibri"/>
                <a:ea typeface="Calibri"/>
                <a:cs typeface="Calibri"/>
                <a:sym typeface="Calibri"/>
              </a:rPr>
              <a:t>sample size</a:t>
            </a:r>
            <a:r>
              <a:rPr lang="en" sz="1600" dirty="0">
                <a:solidFill>
                  <a:srgbClr val="0A0A0A"/>
                </a:solidFill>
                <a:highlight>
                  <a:srgbClr val="FFFFFF"/>
                </a:highlight>
                <a:latin typeface="Calibri"/>
                <a:ea typeface="Calibri"/>
                <a:cs typeface="Calibri"/>
                <a:sym typeface="Calibri"/>
              </a:rPr>
              <a:t> and constant, </a:t>
            </a:r>
            <a:r>
              <a:rPr lang="en" sz="1600" i="1" dirty="0">
                <a:solidFill>
                  <a:srgbClr val="0A0A0A"/>
                </a:solidFill>
                <a:highlight>
                  <a:srgbClr val="FFFFFF"/>
                </a:highlight>
                <a:latin typeface="Times New Roman"/>
                <a:ea typeface="Times New Roman"/>
                <a:cs typeface="Times New Roman"/>
                <a:sym typeface="Times New Roman"/>
              </a:rPr>
              <a:t>Z</a:t>
            </a:r>
            <a:r>
              <a:rPr lang="en" sz="1600" i="1" baseline="-25000" dirty="0">
                <a:solidFill>
                  <a:srgbClr val="0A0A0A"/>
                </a:solidFill>
                <a:highlight>
                  <a:srgbClr val="FFFFFF"/>
                </a:highlight>
                <a:latin typeface="Times New Roman"/>
                <a:ea typeface="Times New Roman"/>
                <a:cs typeface="Times New Roman"/>
                <a:sym typeface="Times New Roman"/>
              </a:rPr>
              <a:t>α</a:t>
            </a:r>
            <a:r>
              <a:rPr lang="en" sz="1600" dirty="0">
                <a:solidFill>
                  <a:srgbClr val="0A0A0A"/>
                </a:solidFill>
                <a:highlight>
                  <a:srgbClr val="FFFFFF"/>
                </a:highlight>
                <a:latin typeface="Calibri"/>
                <a:ea typeface="Calibri"/>
                <a:cs typeface="Calibri"/>
                <a:sym typeface="Calibri"/>
              </a:rPr>
              <a:t> is 1.96. The estimated prevalence</a:t>
            </a:r>
            <a:r>
              <a:rPr lang="en" sz="1600" i="1" dirty="0">
                <a:solidFill>
                  <a:srgbClr val="0A0A0A"/>
                </a:solidFill>
                <a:highlight>
                  <a:srgbClr val="FFFFFF"/>
                </a:highlight>
                <a:latin typeface="Times New Roman"/>
                <a:ea typeface="Times New Roman"/>
                <a:cs typeface="Times New Roman"/>
                <a:sym typeface="Times New Roman"/>
              </a:rPr>
              <a:t>, </a:t>
            </a:r>
            <a:r>
              <a:rPr lang="en" sz="1600" i="1" dirty="0">
                <a:solidFill>
                  <a:srgbClr val="FF0000"/>
                </a:solidFill>
                <a:highlight>
                  <a:srgbClr val="FFFFFF"/>
                </a:highlight>
                <a:latin typeface="Times New Roman"/>
                <a:ea typeface="Times New Roman"/>
                <a:cs typeface="Times New Roman"/>
                <a:sym typeface="Times New Roman"/>
              </a:rPr>
              <a:t>p</a:t>
            </a:r>
            <a:r>
              <a:rPr lang="en" sz="1600" dirty="0">
                <a:solidFill>
                  <a:srgbClr val="0A0A0A"/>
                </a:solidFill>
                <a:highlight>
                  <a:srgbClr val="FFFFFF"/>
                </a:highlight>
                <a:latin typeface="Calibri"/>
                <a:ea typeface="Calibri"/>
                <a:cs typeface="Calibri"/>
                <a:sym typeface="Calibri"/>
              </a:rPr>
              <a:t> is taken as </a:t>
            </a:r>
            <a:r>
              <a:rPr lang="en" sz="1600" dirty="0">
                <a:solidFill>
                  <a:srgbClr val="FF0000"/>
                </a:solidFill>
                <a:highlight>
                  <a:srgbClr val="FFFFFF"/>
                </a:highlight>
                <a:latin typeface="Calibri"/>
                <a:ea typeface="Calibri"/>
                <a:cs typeface="Calibri"/>
                <a:sym typeface="Calibri"/>
              </a:rPr>
              <a:t>52.8</a:t>
            </a:r>
            <a:r>
              <a:rPr lang="en" sz="1600" dirty="0">
                <a:solidFill>
                  <a:srgbClr val="0A0A0A"/>
                </a:solidFill>
                <a:highlight>
                  <a:srgbClr val="FFFFFF"/>
                </a:highlight>
                <a:latin typeface="Calibri"/>
                <a:ea typeface="Calibri"/>
                <a:cs typeface="Calibri"/>
                <a:sym typeface="Calibri"/>
              </a:rPr>
              <a:t> from a previous study done in India that showed 52.8 per cent of the participants had adequate knowledge about organ donation.</a:t>
            </a:r>
            <a:r>
              <a:rPr lang="en" sz="1600" baseline="30000" dirty="0">
                <a:solidFill>
                  <a:srgbClr val="0A0A0A"/>
                </a:solidFill>
                <a:highlight>
                  <a:srgbClr val="FFFFFF"/>
                </a:highlight>
                <a:latin typeface="Calibri"/>
                <a:ea typeface="Calibri"/>
                <a:cs typeface="Calibri"/>
                <a:sym typeface="Calibri"/>
              </a:rPr>
              <a:t>[1] </a:t>
            </a:r>
            <a:r>
              <a:rPr lang="en" sz="1600" dirty="0">
                <a:solidFill>
                  <a:srgbClr val="0A0A0A"/>
                </a:solidFill>
                <a:highlight>
                  <a:srgbClr val="FFFFFF"/>
                </a:highlight>
                <a:latin typeface="Calibri"/>
                <a:ea typeface="Calibri"/>
                <a:cs typeface="Calibri"/>
                <a:sym typeface="Calibri"/>
              </a:rPr>
              <a:t>Subsequently, </a:t>
            </a:r>
            <a:r>
              <a:rPr lang="en" sz="1600" i="1" dirty="0">
                <a:solidFill>
                  <a:srgbClr val="0A0A0A"/>
                </a:solidFill>
                <a:highlight>
                  <a:srgbClr val="FFFFFF"/>
                </a:highlight>
                <a:latin typeface="Times New Roman"/>
                <a:ea typeface="Times New Roman"/>
                <a:cs typeface="Times New Roman"/>
                <a:sym typeface="Times New Roman"/>
              </a:rPr>
              <a:t>q</a:t>
            </a:r>
            <a:r>
              <a:rPr lang="en" sz="1600" dirty="0">
                <a:solidFill>
                  <a:srgbClr val="0A0A0A"/>
                </a:solidFill>
                <a:highlight>
                  <a:srgbClr val="FFFFFF"/>
                </a:highlight>
                <a:latin typeface="Calibri"/>
                <a:ea typeface="Calibri"/>
                <a:cs typeface="Calibri"/>
                <a:sym typeface="Calibri"/>
              </a:rPr>
              <a:t>=(100– p) is taken as 47.2 along with a desired level of precision </a:t>
            </a:r>
            <a:r>
              <a:rPr lang="en" sz="1600" dirty="0">
                <a:solidFill>
                  <a:schemeClr val="dk1"/>
                </a:solidFill>
                <a:highlight>
                  <a:srgbClr val="FFFFFF"/>
                </a:highlight>
                <a:latin typeface="Calibri"/>
                <a:ea typeface="Calibri"/>
                <a:cs typeface="Calibri"/>
                <a:sym typeface="Calibri"/>
              </a:rPr>
              <a:t>(</a:t>
            </a:r>
            <a:r>
              <a:rPr lang="en" sz="1600" i="1" dirty="0">
                <a:solidFill>
                  <a:srgbClr val="FF0000"/>
                </a:solidFill>
                <a:highlight>
                  <a:srgbClr val="FFFFFF"/>
                </a:highlight>
                <a:latin typeface="Times New Roman"/>
                <a:ea typeface="Times New Roman"/>
                <a:cs typeface="Times New Roman"/>
                <a:sym typeface="Times New Roman"/>
              </a:rPr>
              <a:t>d</a:t>
            </a:r>
            <a:r>
              <a:rPr lang="en" sz="1600" dirty="0">
                <a:solidFill>
                  <a:schemeClr val="dk1"/>
                </a:solidFill>
                <a:highlight>
                  <a:srgbClr val="FFFFFF"/>
                </a:highlight>
                <a:latin typeface="Calibri"/>
                <a:ea typeface="Calibri"/>
                <a:cs typeface="Calibri"/>
                <a:sym typeface="Calibri"/>
              </a:rPr>
              <a:t>)</a:t>
            </a:r>
            <a:r>
              <a:rPr lang="en" sz="1600" dirty="0">
                <a:solidFill>
                  <a:srgbClr val="0A0A0A"/>
                </a:solidFill>
                <a:highlight>
                  <a:srgbClr val="FFFFFF"/>
                </a:highlight>
                <a:latin typeface="Calibri"/>
                <a:ea typeface="Calibri"/>
                <a:cs typeface="Calibri"/>
                <a:sym typeface="Calibri"/>
              </a:rPr>
              <a:t> of </a:t>
            </a:r>
            <a:r>
              <a:rPr lang="en" sz="1600" dirty="0">
                <a:solidFill>
                  <a:srgbClr val="FF0000"/>
                </a:solidFill>
                <a:highlight>
                  <a:srgbClr val="FFFFFF"/>
                </a:highlight>
                <a:latin typeface="Calibri"/>
                <a:ea typeface="Calibri"/>
                <a:cs typeface="Calibri"/>
                <a:sym typeface="Calibri"/>
              </a:rPr>
              <a:t>20</a:t>
            </a:r>
            <a:r>
              <a:rPr lang="en" sz="1600" dirty="0">
                <a:solidFill>
                  <a:srgbClr val="0A0A0A"/>
                </a:solidFill>
                <a:highlight>
                  <a:srgbClr val="FFFFFF"/>
                </a:highlight>
                <a:latin typeface="Calibri"/>
                <a:ea typeface="Calibri"/>
                <a:cs typeface="Calibri"/>
                <a:sym typeface="Calibri"/>
              </a:rPr>
              <a:t> percent. Hence, the sample size is calculated to be 96, which is rounded off to 100. After allowing for 20 per cent of the interviews to be incomplete, the </a:t>
            </a:r>
            <a:r>
              <a:rPr lang="en" sz="1600" dirty="0">
                <a:solidFill>
                  <a:srgbClr val="FF0000"/>
                </a:solidFill>
                <a:highlight>
                  <a:srgbClr val="FFFFFF"/>
                </a:highlight>
                <a:latin typeface="Calibri"/>
                <a:ea typeface="Calibri"/>
                <a:cs typeface="Calibri"/>
                <a:sym typeface="Calibri"/>
              </a:rPr>
              <a:t>final sample size</a:t>
            </a:r>
            <a:r>
              <a:rPr lang="en" sz="1600" dirty="0">
                <a:solidFill>
                  <a:srgbClr val="0A0A0A"/>
                </a:solidFill>
                <a:highlight>
                  <a:srgbClr val="FFFFFF"/>
                </a:highlight>
                <a:latin typeface="Calibri"/>
                <a:ea typeface="Calibri"/>
                <a:cs typeface="Calibri"/>
                <a:sym typeface="Calibri"/>
              </a:rPr>
              <a:t> estimated to be </a:t>
            </a:r>
            <a:r>
              <a:rPr lang="en" sz="1600" dirty="0">
                <a:solidFill>
                  <a:srgbClr val="FF0000"/>
                </a:solidFill>
                <a:highlight>
                  <a:srgbClr val="FFFFFF"/>
                </a:highlight>
                <a:latin typeface="Calibri"/>
                <a:ea typeface="Calibri"/>
                <a:cs typeface="Calibri"/>
                <a:sym typeface="Calibri"/>
              </a:rPr>
              <a:t>120.</a:t>
            </a:r>
            <a:r>
              <a:rPr lang="en" sz="1600" dirty="0">
                <a:solidFill>
                  <a:srgbClr val="0A0A0A"/>
                </a:solidFill>
                <a:highlight>
                  <a:srgbClr val="FFFFFF"/>
                </a:highlight>
                <a:latin typeface="Calibri"/>
                <a:ea typeface="Calibri"/>
                <a:cs typeface="Calibri"/>
                <a:sym typeface="Calibri"/>
              </a:rPr>
              <a:t>  </a:t>
            </a:r>
            <a:endParaRPr sz="1600" dirty="0">
              <a:solidFill>
                <a:srgbClr val="0A0A0A"/>
              </a:solidFill>
              <a:highlight>
                <a:srgbClr val="FFFFFF"/>
              </a:highlight>
              <a:latin typeface="Calibri"/>
              <a:ea typeface="Calibri"/>
              <a:cs typeface="Calibri"/>
              <a:sym typeface="Calibri"/>
            </a:endParaRPr>
          </a:p>
          <a:p>
            <a:pPr marL="0" lvl="0" indent="0" algn="l" rtl="0">
              <a:lnSpc>
                <a:spcPct val="115000"/>
              </a:lnSpc>
              <a:spcBef>
                <a:spcPts val="1000"/>
              </a:spcBef>
              <a:spcAft>
                <a:spcPts val="1000"/>
              </a:spcAft>
              <a:buClr>
                <a:schemeClr val="dk1"/>
              </a:buClr>
              <a:buSzPts val="1100"/>
              <a:buFont typeface="Arial"/>
              <a:buNone/>
            </a:pPr>
            <a:endParaRPr sz="1400" dirty="0">
              <a:solidFill>
                <a:schemeClr val="dk1"/>
              </a:solidFill>
              <a:latin typeface="Calibri"/>
              <a:ea typeface="Calibri"/>
              <a:cs typeface="Calibri"/>
              <a:sym typeface="Calibri"/>
            </a:endParaRPr>
          </a:p>
        </p:txBody>
      </p:sp>
      <p:pic>
        <p:nvPicPr>
          <p:cNvPr id="88" name="Google Shape;88;p18"/>
          <p:cNvPicPr preferRelativeResize="0"/>
          <p:nvPr/>
        </p:nvPicPr>
        <p:blipFill>
          <a:blip r:embed="rId3">
            <a:alphaModFix/>
          </a:blip>
          <a:stretch>
            <a:fillRect/>
          </a:stretch>
        </p:blipFill>
        <p:spPr>
          <a:xfrm>
            <a:off x="5909500" y="1985224"/>
            <a:ext cx="1443800" cy="522575"/>
          </a:xfrm>
          <a:prstGeom prst="rect">
            <a:avLst/>
          </a:prstGeom>
          <a:noFill/>
          <a:ln>
            <a:noFill/>
          </a:ln>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 y="433388"/>
            <a:ext cx="4225925" cy="665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Google Shape;81;p17"/>
          <p:cNvSpPr txBox="1">
            <a:spLocks/>
          </p:cNvSpPr>
          <p:nvPr/>
        </p:nvSpPr>
        <p:spPr>
          <a:xfrm>
            <a:off x="274637" y="885827"/>
            <a:ext cx="3905250" cy="4076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285750" indent="-285750" algn="just">
              <a:lnSpc>
                <a:spcPct val="150000"/>
              </a:lnSpc>
              <a:buClr>
                <a:schemeClr val="tx1"/>
              </a:buClr>
              <a:buFont typeface="Arial" panose="020B0604020202020204" pitchFamily="34" charset="0"/>
              <a:buChar char="•"/>
            </a:pPr>
            <a:r>
              <a:rPr lang="en-US" sz="1480" b="1" dirty="0" smtClean="0">
                <a:solidFill>
                  <a:schemeClr val="dk1"/>
                </a:solidFill>
                <a:latin typeface="Times New Roman" panose="02020603050405020304" pitchFamily="18" charset="0"/>
                <a:cs typeface="Times New Roman" panose="02020603050405020304" pitchFamily="18" charset="0"/>
              </a:rPr>
              <a:t>Study Type</a:t>
            </a:r>
            <a:r>
              <a:rPr lang="en-US" sz="1480" b="1" dirty="0" smtClean="0">
                <a:solidFill>
                  <a:schemeClr val="dk1"/>
                </a:solidFill>
              </a:rPr>
              <a:t>: </a:t>
            </a:r>
            <a:r>
              <a:rPr lang="en-US" sz="1480" dirty="0" smtClean="0">
                <a:solidFill>
                  <a:schemeClr val="dk1"/>
                </a:solidFill>
                <a:latin typeface="Calibri" panose="020F0502020204030204" pitchFamily="34" charset="0"/>
                <a:ea typeface="Calibri" panose="020F0502020204030204" pitchFamily="34" charset="0"/>
                <a:cs typeface="Calibri" panose="020F0502020204030204" pitchFamily="34" charset="0"/>
              </a:rPr>
              <a:t>Mixed method study with </a:t>
            </a:r>
            <a:r>
              <a:rPr lang="en-US" sz="1480" dirty="0" smtClean="0">
                <a:solidFill>
                  <a:schemeClr val="tx1"/>
                </a:solidFill>
                <a:latin typeface="Calibri" panose="020F0502020204030204" pitchFamily="34" charset="0"/>
                <a:ea typeface="Calibri" panose="020F0502020204030204" pitchFamily="34" charset="0"/>
                <a:cs typeface="Calibri" panose="020F0502020204030204" pitchFamily="34" charset="0"/>
              </a:rPr>
              <a:t>prospective</a:t>
            </a:r>
            <a:r>
              <a:rPr lang="en-US" sz="1480" dirty="0" smtClean="0">
                <a:solidFill>
                  <a:schemeClr val="dk1"/>
                </a:solidFill>
                <a:latin typeface="Calibri" panose="020F0502020204030204" pitchFamily="34" charset="0"/>
                <a:ea typeface="Calibri" panose="020F0502020204030204" pitchFamily="34" charset="0"/>
                <a:cs typeface="Calibri" panose="020F0502020204030204" pitchFamily="34" charset="0"/>
              </a:rPr>
              <a:t> collection of data</a:t>
            </a:r>
            <a:endParaRPr lang="en-US" sz="1480" dirty="0" smtClean="0">
              <a:solidFill>
                <a:schemeClr val="dk1"/>
              </a:solidFill>
            </a:endParaRPr>
          </a:p>
          <a:p>
            <a:pPr marL="285750" indent="-285750" algn="just">
              <a:lnSpc>
                <a:spcPct val="150000"/>
              </a:lnSpc>
              <a:buClr>
                <a:schemeClr val="tx1"/>
              </a:buClr>
              <a:buFont typeface="Arial" panose="020B0604020202020204" pitchFamily="34" charset="0"/>
              <a:buChar char="•"/>
            </a:pPr>
            <a:r>
              <a:rPr lang="en-US" sz="1480" b="1" dirty="0" smtClean="0">
                <a:solidFill>
                  <a:schemeClr val="dk1"/>
                </a:solidFill>
                <a:latin typeface="Times New Roman" panose="02020603050405020304" pitchFamily="18" charset="0"/>
                <a:cs typeface="Times New Roman" panose="02020603050405020304" pitchFamily="18" charset="0"/>
              </a:rPr>
              <a:t>Sampling type</a:t>
            </a:r>
            <a:r>
              <a:rPr lang="en-US" sz="1480" b="1" dirty="0" smtClean="0">
                <a:solidFill>
                  <a:schemeClr val="dk1"/>
                </a:solidFill>
              </a:rPr>
              <a:t>: </a:t>
            </a:r>
            <a:r>
              <a:rPr lang="en-US" sz="1480" dirty="0" smtClean="0">
                <a:solidFill>
                  <a:schemeClr val="dk1"/>
                </a:solidFill>
                <a:latin typeface="Calibri" panose="020F0502020204030204" pitchFamily="34" charset="0"/>
                <a:ea typeface="Calibri" panose="020F0502020204030204" pitchFamily="34" charset="0"/>
                <a:cs typeface="Calibri" panose="020F0502020204030204" pitchFamily="34" charset="0"/>
              </a:rPr>
              <a:t>Consecutive blood donors giving consent for interview followed by purposeful sampling of donors willing to give consent for qualitative interview.</a:t>
            </a:r>
            <a:endParaRPr lang="en-US" sz="1480" dirty="0" smtClean="0">
              <a:solidFill>
                <a:schemeClr val="tx1"/>
              </a:solidFill>
            </a:endParaRPr>
          </a:p>
          <a:p>
            <a:pPr marL="285750" indent="-285750" algn="just">
              <a:lnSpc>
                <a:spcPct val="150000"/>
              </a:lnSpc>
              <a:buClr>
                <a:schemeClr val="tx1"/>
              </a:buClr>
              <a:buFont typeface="Arial" panose="020B0604020202020204" pitchFamily="34" charset="0"/>
              <a:buChar char="•"/>
            </a:pPr>
            <a:r>
              <a:rPr lang="en-US" sz="1480" b="1" dirty="0" smtClean="0">
                <a:solidFill>
                  <a:schemeClr val="dk1"/>
                </a:solidFill>
                <a:latin typeface="Times New Roman" panose="02020603050405020304" pitchFamily="18" charset="0"/>
                <a:cs typeface="Times New Roman" panose="02020603050405020304" pitchFamily="18" charset="0"/>
              </a:rPr>
              <a:t>Duration</a:t>
            </a:r>
            <a:r>
              <a:rPr lang="en-US" sz="1480" b="1" dirty="0" smtClean="0">
                <a:solidFill>
                  <a:schemeClr val="dk1"/>
                </a:solidFill>
              </a:rPr>
              <a:t>:</a:t>
            </a:r>
            <a:r>
              <a:rPr lang="en-US" sz="1480" dirty="0" smtClean="0">
                <a:solidFill>
                  <a:schemeClr val="dk1"/>
                </a:solidFill>
              </a:rPr>
              <a:t> </a:t>
            </a:r>
            <a:r>
              <a:rPr lang="en-US" sz="1480" dirty="0" smtClean="0">
                <a:solidFill>
                  <a:schemeClr val="tx1"/>
                </a:solidFill>
                <a:latin typeface="Calibri" panose="020F0502020204030204" pitchFamily="34" charset="0"/>
                <a:ea typeface="Calibri" panose="020F0502020204030204" pitchFamily="34" charset="0"/>
                <a:cs typeface="Calibri" panose="020F0502020204030204" pitchFamily="34" charset="0"/>
              </a:rPr>
              <a:t>18 months </a:t>
            </a:r>
            <a:r>
              <a:rPr lang="en-US" sz="1480" dirty="0" smtClean="0">
                <a:solidFill>
                  <a:schemeClr val="dk1"/>
                </a:solidFill>
                <a:latin typeface="Calibri" panose="020F0502020204030204" pitchFamily="34" charset="0"/>
                <a:ea typeface="Calibri" panose="020F0502020204030204" pitchFamily="34" charset="0"/>
                <a:cs typeface="Calibri" panose="020F0502020204030204" pitchFamily="34" charset="0"/>
              </a:rPr>
              <a:t>(June 2026  to November 2027) </a:t>
            </a:r>
            <a:endParaRPr lang="en-US" sz="1480" dirty="0" smtClean="0">
              <a:solidFill>
                <a:schemeClr val="dk1"/>
              </a:solidFill>
            </a:endParaRPr>
          </a:p>
          <a:p>
            <a:pPr marL="285750" indent="-285750" algn="just">
              <a:lnSpc>
                <a:spcPct val="150000"/>
              </a:lnSpc>
              <a:buClr>
                <a:schemeClr val="tx1"/>
              </a:buClr>
              <a:buFont typeface="Arial" panose="020B0604020202020204" pitchFamily="34" charset="0"/>
              <a:buChar char="•"/>
            </a:pPr>
            <a:r>
              <a:rPr lang="en-US" sz="1480" b="1" dirty="0" smtClean="0">
                <a:solidFill>
                  <a:schemeClr val="dk1"/>
                </a:solidFill>
                <a:latin typeface="Times New Roman" panose="02020603050405020304" pitchFamily="18" charset="0"/>
                <a:cs typeface="Times New Roman" panose="02020603050405020304" pitchFamily="18" charset="0"/>
              </a:rPr>
              <a:t>Population</a:t>
            </a:r>
            <a:r>
              <a:rPr lang="en-US" sz="1480" b="1" dirty="0" smtClean="0">
                <a:solidFill>
                  <a:schemeClr val="dk1"/>
                </a:solidFill>
                <a:latin typeface="Calibri" panose="020F0502020204030204" pitchFamily="34" charset="0"/>
                <a:ea typeface="Calibri" panose="020F0502020204030204" pitchFamily="34" charset="0"/>
                <a:cs typeface="Calibri" panose="020F0502020204030204" pitchFamily="34" charset="0"/>
              </a:rPr>
              <a:t>:</a:t>
            </a:r>
            <a:r>
              <a:rPr lang="en-US" sz="1480" dirty="0" smtClean="0">
                <a:solidFill>
                  <a:schemeClr val="dk1"/>
                </a:solidFill>
                <a:latin typeface="Calibri" panose="020F0502020204030204" pitchFamily="34" charset="0"/>
                <a:ea typeface="Calibri" panose="020F0502020204030204" pitchFamily="34" charset="0"/>
                <a:cs typeface="Calibri" panose="020F0502020204030204" pitchFamily="34" charset="0"/>
              </a:rPr>
              <a:t>  Healthy blood donors</a:t>
            </a:r>
            <a:endParaRPr lang="en-US" sz="1480" dirty="0" smtClean="0">
              <a:solidFill>
                <a:schemeClr val="dk1"/>
              </a:solidFill>
            </a:endParaRPr>
          </a:p>
          <a:p>
            <a:pPr marL="285750" indent="-285750" algn="just">
              <a:lnSpc>
                <a:spcPct val="150000"/>
              </a:lnSpc>
              <a:buClr>
                <a:schemeClr val="tx1"/>
              </a:buClr>
              <a:buFont typeface="Arial" panose="020B0604020202020204" pitchFamily="34" charset="0"/>
              <a:buChar char="•"/>
            </a:pPr>
            <a:r>
              <a:rPr lang="en-US" sz="1480" b="1" dirty="0" smtClean="0">
                <a:solidFill>
                  <a:schemeClr val="dk1"/>
                </a:solidFill>
                <a:latin typeface="Times New Roman" panose="02020603050405020304" pitchFamily="18" charset="0"/>
                <a:cs typeface="Times New Roman" panose="02020603050405020304" pitchFamily="18" charset="0"/>
              </a:rPr>
              <a:t>Venue</a:t>
            </a:r>
            <a:r>
              <a:rPr lang="en-US" sz="1480" b="1" dirty="0" smtClean="0">
                <a:solidFill>
                  <a:schemeClr val="dk1"/>
                </a:solidFill>
              </a:rPr>
              <a:t>:</a:t>
            </a:r>
            <a:r>
              <a:rPr lang="en-US" sz="1480" dirty="0" smtClean="0">
                <a:solidFill>
                  <a:schemeClr val="dk1"/>
                </a:solidFill>
              </a:rPr>
              <a:t> </a:t>
            </a:r>
            <a:r>
              <a:rPr lang="en-US" sz="1480" dirty="0" smtClean="0">
                <a:solidFill>
                  <a:schemeClr val="dk1"/>
                </a:solidFill>
                <a:latin typeface="Calibri" panose="020F0502020204030204" pitchFamily="34" charset="0"/>
                <a:ea typeface="Calibri" panose="020F0502020204030204" pitchFamily="34" charset="0"/>
                <a:cs typeface="Calibri" panose="020F0502020204030204" pitchFamily="34" charset="0"/>
              </a:rPr>
              <a:t>Donor Counselling room, Dept. of Transfusion Medicine, Tata Medical Center, Kolkata </a:t>
            </a:r>
            <a:endParaRPr lang="en-US" sz="148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83925"/>
            <a:ext cx="2819399" cy="601875"/>
          </a:xfrm>
        </p:spPr>
        <p:txBody>
          <a:bodyPr>
            <a:normAutofit fontScale="90000"/>
          </a:bodyPr>
          <a:lstStyle/>
          <a:p>
            <a:r>
              <a:rPr lang="en-US" b="1" dirty="0" smtClean="0">
                <a:latin typeface="Calibri" panose="020F0502020204030204" pitchFamily="34" charset="0"/>
                <a:ea typeface="Calibri" panose="020F0502020204030204" pitchFamily="34" charset="0"/>
                <a:cs typeface="Calibri" panose="020F0502020204030204" pitchFamily="34" charset="0"/>
              </a:rPr>
              <a:t>    </a:t>
            </a:r>
            <a:r>
              <a:rPr lang="en-US" sz="3100" b="1" dirty="0" smtClean="0">
                <a:latin typeface="Calibri" panose="020F0502020204030204" pitchFamily="34" charset="0"/>
                <a:ea typeface="Calibri" panose="020F0502020204030204" pitchFamily="34" charset="0"/>
                <a:cs typeface="Calibri" panose="020F0502020204030204" pitchFamily="34" charset="0"/>
              </a:rPr>
              <a:t>Algorithm </a:t>
            </a:r>
            <a:endParaRPr lang="en-IN" sz="3100" b="1"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4" name="Diagram 3"/>
          <p:cNvGraphicFramePr/>
          <p:nvPr>
            <p:extLst>
              <p:ext uri="{D42A27DB-BD31-4B8C-83A1-F6EECF244321}">
                <p14:modId xmlns:p14="http://schemas.microsoft.com/office/powerpoint/2010/main" val="1792751160"/>
              </p:ext>
            </p:extLst>
          </p:nvPr>
        </p:nvGraphicFramePr>
        <p:xfrm>
          <a:off x="95250" y="739774"/>
          <a:ext cx="3562350" cy="4270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5724525" y="85725"/>
            <a:ext cx="2343150" cy="72390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2400" b="1" dirty="0" smtClean="0">
                <a:latin typeface="Calibri" panose="020F0502020204030204" pitchFamily="34" charset="0"/>
                <a:ea typeface="Calibri" panose="020F0502020204030204" pitchFamily="34" charset="0"/>
                <a:cs typeface="Calibri" panose="020F0502020204030204" pitchFamily="34" charset="0"/>
              </a:rPr>
              <a:t>Study Tool</a:t>
            </a:r>
            <a:endParaRPr lang="en-IN" sz="2400" b="1"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5"/>
          <p:cNvSpPr/>
          <p:nvPr/>
        </p:nvSpPr>
        <p:spPr>
          <a:xfrm>
            <a:off x="3952874" y="676275"/>
            <a:ext cx="4953001" cy="42767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32435" lvl="0" indent="-285750">
              <a:lnSpc>
                <a:spcPct val="105000"/>
              </a:lnSpc>
              <a:buClr>
                <a:schemeClr val="dk1"/>
              </a:buClr>
              <a:buSzPts val="1290"/>
              <a:buFont typeface="Arial" panose="020B0604020202020204" pitchFamily="34" charset="0"/>
              <a:buChar char="•"/>
            </a:pPr>
            <a:r>
              <a:rPr lang="en-US" dirty="0">
                <a:solidFill>
                  <a:schemeClr val="dk1"/>
                </a:solidFill>
                <a:latin typeface="Calibri"/>
                <a:ea typeface="Calibri"/>
                <a:cs typeface="Calibri"/>
                <a:sym typeface="Calibri"/>
              </a:rPr>
              <a:t>Quantitative data will be captured using a pre-validated structured </a:t>
            </a:r>
            <a:r>
              <a:rPr lang="en-US" dirty="0" smtClean="0">
                <a:solidFill>
                  <a:schemeClr val="dk1"/>
                </a:solidFill>
                <a:latin typeface="Calibri"/>
                <a:ea typeface="Calibri"/>
                <a:cs typeface="Calibri"/>
                <a:sym typeface="Calibri"/>
              </a:rPr>
              <a:t>questionnaire (Annexure </a:t>
            </a:r>
            <a:r>
              <a:rPr lang="en-US" dirty="0">
                <a:solidFill>
                  <a:schemeClr val="dk1"/>
                </a:solidFill>
                <a:latin typeface="Calibri"/>
                <a:ea typeface="Calibri"/>
                <a:cs typeface="Calibri"/>
                <a:sym typeface="Calibri"/>
              </a:rPr>
              <a:t>1) after obtaining an appropriate consent.</a:t>
            </a:r>
          </a:p>
          <a:p>
            <a:pPr marL="742950" lvl="0" indent="-285750">
              <a:lnSpc>
                <a:spcPct val="105000"/>
              </a:lnSpc>
              <a:buClr>
                <a:schemeClr val="dk1"/>
              </a:buClr>
              <a:buSzPts val="935"/>
              <a:buFont typeface="Arial" panose="020B0604020202020204" pitchFamily="34" charset="0"/>
              <a:buChar char="•"/>
            </a:pPr>
            <a:endParaRPr lang="en-US" dirty="0">
              <a:solidFill>
                <a:schemeClr val="dk1"/>
              </a:solidFill>
              <a:latin typeface="Calibri"/>
              <a:ea typeface="Calibri"/>
              <a:cs typeface="Calibri"/>
              <a:sym typeface="Calibri"/>
            </a:endParaRPr>
          </a:p>
          <a:p>
            <a:pPr marL="432435" lvl="0" indent="-285750">
              <a:lnSpc>
                <a:spcPct val="105000"/>
              </a:lnSpc>
              <a:buClr>
                <a:schemeClr val="dk1"/>
              </a:buClr>
              <a:buSzPts val="1290"/>
              <a:buFont typeface="Arial" panose="020B0604020202020204" pitchFamily="34" charset="0"/>
              <a:buChar char="•"/>
            </a:pPr>
            <a:r>
              <a:rPr lang="en-US" dirty="0">
                <a:solidFill>
                  <a:schemeClr val="dk1"/>
                </a:solidFill>
                <a:latin typeface="Calibri"/>
                <a:ea typeface="Calibri"/>
                <a:cs typeface="Calibri"/>
                <a:sym typeface="Calibri"/>
              </a:rPr>
              <a:t>Qualitative in-depth interviews with a purposive set of donors will be conducted after obtaining separate consent following the quantitative data collection. This will include a 30-45-minute interview by a researcher. The interview will adhere to the Consolidated Criteria for Reporting Qualitative Research (COREQ) guidelines.</a:t>
            </a:r>
          </a:p>
          <a:p>
            <a:pPr marL="742950" lvl="0" indent="-285750">
              <a:lnSpc>
                <a:spcPct val="105000"/>
              </a:lnSpc>
              <a:buSzPts val="935"/>
              <a:buFont typeface="Arial" panose="020B0604020202020204" pitchFamily="34" charset="0"/>
              <a:buChar char="•"/>
            </a:pPr>
            <a:endParaRPr lang="en-US" dirty="0">
              <a:solidFill>
                <a:schemeClr val="dk1"/>
              </a:solidFill>
              <a:latin typeface="Calibri"/>
              <a:ea typeface="Calibri"/>
              <a:cs typeface="Calibri"/>
              <a:sym typeface="Calibri"/>
            </a:endParaRPr>
          </a:p>
          <a:p>
            <a:pPr marL="285750" lvl="0" indent="-285750" algn="just">
              <a:lnSpc>
                <a:spcPct val="105000"/>
              </a:lnSpc>
              <a:buClr>
                <a:schemeClr val="dk1"/>
              </a:buClr>
              <a:buSzPts val="1290"/>
              <a:buFont typeface="Arial" panose="020B0604020202020204" pitchFamily="34" charset="0"/>
              <a:buChar char="•"/>
            </a:pPr>
            <a:r>
              <a:rPr lang="en-US" dirty="0">
                <a:solidFill>
                  <a:schemeClr val="dk1"/>
                </a:solidFill>
                <a:latin typeface="Calibri"/>
                <a:ea typeface="Calibri"/>
                <a:cs typeface="Calibri"/>
                <a:sym typeface="Calibri"/>
              </a:rPr>
              <a:t>In the qualitative interview participants will be asked open ended questions with some cues and prompt to assess their awareness, beliefs, knowledge and personal motivations influencing their willingness to donate organs. The interview may provide in-depth insights into cultural, ethical, and informational factors shaping their decisions</a:t>
            </a:r>
            <a:endParaRPr lang="en-IN" dirty="0">
              <a:solidFill>
                <a:schemeClr val="tx1"/>
              </a:solidFill>
            </a:endParaRPr>
          </a:p>
        </p:txBody>
      </p:sp>
    </p:spTree>
    <p:extLst>
      <p:ext uri="{BB962C8B-B14F-4D97-AF65-F5344CB8AC3E}">
        <p14:creationId xmlns:p14="http://schemas.microsoft.com/office/powerpoint/2010/main" val="1575773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2"/>
          <p:cNvSpPr txBox="1">
            <a:spLocks noGrp="1"/>
          </p:cNvSpPr>
          <p:nvPr>
            <p:ph type="title"/>
          </p:nvPr>
        </p:nvSpPr>
        <p:spPr>
          <a:xfrm>
            <a:off x="1742150" y="282400"/>
            <a:ext cx="4320000" cy="5727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SzPts val="990"/>
              <a:buNone/>
            </a:pPr>
            <a:r>
              <a:rPr lang="en" sz="2400" b="1" dirty="0">
                <a:latin typeface="Calibri" panose="020F0502020204030204" pitchFamily="34" charset="0"/>
                <a:ea typeface="Calibri" panose="020F0502020204030204" pitchFamily="34" charset="0"/>
                <a:cs typeface="Calibri" panose="020F0502020204030204" pitchFamily="34" charset="0"/>
              </a:rPr>
              <a:t>Analysis plan for the data</a:t>
            </a:r>
            <a:endParaRPr sz="2400" b="1" dirty="0">
              <a:latin typeface="Calibri" panose="020F0502020204030204" pitchFamily="34" charset="0"/>
              <a:ea typeface="Calibri" panose="020F0502020204030204" pitchFamily="34" charset="0"/>
              <a:cs typeface="Calibri" panose="020F0502020204030204" pitchFamily="34" charset="0"/>
            </a:endParaRPr>
          </a:p>
        </p:txBody>
      </p:sp>
      <p:sp>
        <p:nvSpPr>
          <p:cNvPr id="110" name="Google Shape;110;p22"/>
          <p:cNvSpPr txBox="1">
            <a:spLocks noGrp="1"/>
          </p:cNvSpPr>
          <p:nvPr>
            <p:ph type="body" idx="1"/>
          </p:nvPr>
        </p:nvSpPr>
        <p:spPr>
          <a:xfrm>
            <a:off x="311700" y="835925"/>
            <a:ext cx="8520600" cy="4188300"/>
          </a:xfrm>
          <a:prstGeom prst="rect">
            <a:avLst/>
          </a:prstGeom>
        </p:spPr>
        <p:txBody>
          <a:bodyPr spcFirstLastPara="1" wrap="square" lIns="91425" tIns="91425" rIns="91425" bIns="91425" anchor="t" anchorCtr="0">
            <a:normAutofit/>
          </a:bodyPr>
          <a:lstStyle/>
          <a:p>
            <a:pPr marL="457200" lvl="0" indent="0" algn="just" rtl="0">
              <a:lnSpc>
                <a:spcPct val="115000"/>
              </a:lnSpc>
              <a:spcBef>
                <a:spcPts val="0"/>
              </a:spcBef>
              <a:spcAft>
                <a:spcPts val="0"/>
              </a:spcAft>
              <a:buNone/>
            </a:pPr>
            <a:r>
              <a:rPr lang="en" sz="1500" b="1" i="1" dirty="0">
                <a:solidFill>
                  <a:schemeClr val="dk1"/>
                </a:solidFill>
                <a:latin typeface="Calibri"/>
                <a:ea typeface="Calibri"/>
                <a:cs typeface="Calibri"/>
                <a:sym typeface="Calibri"/>
              </a:rPr>
              <a:t>Analysis plan for quantitative data:</a:t>
            </a:r>
            <a:endParaRPr sz="1500" b="1" i="1" dirty="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Noto Sans Symbols"/>
              <a:buChar char="●"/>
            </a:pPr>
            <a:endParaRPr lang="en" sz="1400" dirty="0" smtClean="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Noto Sans Symbols"/>
              <a:buChar char="●"/>
            </a:pPr>
            <a:r>
              <a:rPr lang="en" sz="1400" dirty="0" smtClean="0">
                <a:solidFill>
                  <a:schemeClr val="dk1"/>
                </a:solidFill>
                <a:latin typeface="Calibri"/>
                <a:ea typeface="Calibri"/>
                <a:cs typeface="Calibri"/>
                <a:sym typeface="Calibri"/>
              </a:rPr>
              <a:t>Categorical </a:t>
            </a:r>
            <a:r>
              <a:rPr lang="en" sz="1400" dirty="0">
                <a:solidFill>
                  <a:schemeClr val="dk1"/>
                </a:solidFill>
                <a:latin typeface="Calibri"/>
                <a:ea typeface="Calibri"/>
                <a:cs typeface="Calibri"/>
                <a:sym typeface="Calibri"/>
              </a:rPr>
              <a:t>variables will be compared between groups using the chi-square test.</a:t>
            </a:r>
            <a:endParaRPr sz="1400" dirty="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Noto Sans Symbols"/>
              <a:buChar char="●"/>
            </a:pPr>
            <a:r>
              <a:rPr lang="en" sz="1400" dirty="0">
                <a:solidFill>
                  <a:schemeClr val="dk1"/>
                </a:solidFill>
                <a:latin typeface="Calibri"/>
                <a:ea typeface="Calibri"/>
                <a:cs typeface="Calibri"/>
                <a:sym typeface="Calibri"/>
              </a:rPr>
              <a:t>Continuous variables will be assessed using the student-</a:t>
            </a:r>
            <a:r>
              <a:rPr lang="en" sz="1400" i="1" dirty="0">
                <a:solidFill>
                  <a:schemeClr val="dk1"/>
                </a:solidFill>
                <a:latin typeface="Calibri"/>
                <a:ea typeface="Calibri"/>
                <a:cs typeface="Calibri"/>
                <a:sym typeface="Calibri"/>
              </a:rPr>
              <a:t>t </a:t>
            </a:r>
            <a:r>
              <a:rPr lang="en" sz="1400" dirty="0">
                <a:solidFill>
                  <a:schemeClr val="dk1"/>
                </a:solidFill>
                <a:latin typeface="Calibri"/>
                <a:ea typeface="Calibri"/>
                <a:cs typeface="Calibri"/>
                <a:sym typeface="Calibri"/>
              </a:rPr>
              <a:t>test.</a:t>
            </a:r>
            <a:endParaRPr sz="1400" dirty="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Noto Sans Symbols"/>
              <a:buChar char="●"/>
            </a:pPr>
            <a:r>
              <a:rPr lang="en" sz="1400" dirty="0">
                <a:solidFill>
                  <a:schemeClr val="dk1"/>
                </a:solidFill>
                <a:latin typeface="Calibri"/>
                <a:ea typeface="Calibri"/>
                <a:cs typeface="Calibri"/>
                <a:sym typeface="Calibri"/>
              </a:rPr>
              <a:t>Cronbach's alpha will be calculated to measure internal consistency or reliability of the interviewed items.</a:t>
            </a:r>
            <a:endParaRPr sz="1400" dirty="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Noto Sans Symbols"/>
              <a:buChar char="●"/>
            </a:pPr>
            <a:r>
              <a:rPr lang="en" sz="1400" dirty="0">
                <a:solidFill>
                  <a:schemeClr val="dk1"/>
                </a:solidFill>
                <a:latin typeface="Calibri"/>
                <a:ea typeface="Calibri"/>
                <a:cs typeface="Calibri"/>
                <a:sym typeface="Calibri"/>
              </a:rPr>
              <a:t>Initially, individual factors will be analysed separately in univariable models to assess their association with the likelihood of organ donation.</a:t>
            </a:r>
            <a:endParaRPr sz="1400" dirty="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Noto Sans Symbols"/>
              <a:buChar char="●"/>
            </a:pPr>
            <a:r>
              <a:rPr lang="en" sz="1400" dirty="0">
                <a:solidFill>
                  <a:schemeClr val="dk1"/>
                </a:solidFill>
                <a:latin typeface="Calibri"/>
                <a:ea typeface="Calibri"/>
                <a:cs typeface="Calibri"/>
                <a:sym typeface="Calibri"/>
              </a:rPr>
              <a:t>Finally, logistic regression will be used into a multivariable model to provide a more accurate analysis of factors associated with organ donation likelihood.</a:t>
            </a:r>
            <a:endParaRPr sz="1400" dirty="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Noto Sans Symbols"/>
              <a:buChar char="●"/>
            </a:pPr>
            <a:r>
              <a:rPr lang="en" sz="1400" dirty="0">
                <a:solidFill>
                  <a:schemeClr val="dk1"/>
                </a:solidFill>
                <a:latin typeface="Calibri"/>
                <a:ea typeface="Calibri"/>
                <a:cs typeface="Calibri"/>
                <a:sym typeface="Calibri"/>
              </a:rPr>
              <a:t>Odd’s ratio, 95% CI, and </a:t>
            </a:r>
            <a:r>
              <a:rPr lang="en" sz="1400" i="1" dirty="0">
                <a:solidFill>
                  <a:schemeClr val="dk1"/>
                </a:solidFill>
                <a:latin typeface="Calibri"/>
                <a:ea typeface="Calibri"/>
                <a:cs typeface="Calibri"/>
                <a:sym typeface="Calibri"/>
              </a:rPr>
              <a:t>P</a:t>
            </a:r>
            <a:r>
              <a:rPr lang="en" sz="1400" dirty="0">
                <a:solidFill>
                  <a:schemeClr val="dk1"/>
                </a:solidFill>
                <a:latin typeface="Calibri"/>
                <a:ea typeface="Calibri"/>
                <a:cs typeface="Calibri"/>
                <a:sym typeface="Calibri"/>
              </a:rPr>
              <a:t>-value will be calculated by applying an appropriate statistical method where p&lt;0.05 will determine the statistical significance.</a:t>
            </a:r>
            <a:endParaRPr sz="1400" dirty="0">
              <a:solidFill>
                <a:schemeClr val="dk1"/>
              </a:solidFill>
              <a:latin typeface="Calibri"/>
              <a:ea typeface="Calibri"/>
              <a:cs typeface="Calibri"/>
              <a:sym typeface="Calibri"/>
            </a:endParaRPr>
          </a:p>
          <a:p>
            <a:pPr marL="457200" lvl="0" indent="0" algn="just" rtl="0">
              <a:lnSpc>
                <a:spcPct val="115000"/>
              </a:lnSpc>
              <a:spcBef>
                <a:spcPts val="0"/>
              </a:spcBef>
              <a:spcAft>
                <a:spcPts val="0"/>
              </a:spcAft>
              <a:buNone/>
            </a:pPr>
            <a:endParaRPr sz="1400" dirty="0">
              <a:solidFill>
                <a:schemeClr val="dk1"/>
              </a:solidFill>
              <a:latin typeface="Calibri"/>
              <a:ea typeface="Calibri"/>
              <a:cs typeface="Calibri"/>
              <a:sym typeface="Calibri"/>
            </a:endParaRPr>
          </a:p>
          <a:p>
            <a:pPr marL="457200" lvl="0" indent="0" algn="just" rtl="0">
              <a:lnSpc>
                <a:spcPct val="115000"/>
              </a:lnSpc>
              <a:spcBef>
                <a:spcPts val="0"/>
              </a:spcBef>
              <a:spcAft>
                <a:spcPts val="0"/>
              </a:spcAft>
              <a:buNone/>
            </a:pPr>
            <a:r>
              <a:rPr lang="en" sz="1400" b="1" i="1" dirty="0">
                <a:solidFill>
                  <a:schemeClr val="dk1"/>
                </a:solidFill>
                <a:latin typeface="Calibri"/>
                <a:ea typeface="Calibri"/>
                <a:cs typeface="Calibri"/>
                <a:sym typeface="Calibri"/>
              </a:rPr>
              <a:t>Analysis plan for qualitative data:</a:t>
            </a:r>
            <a:endParaRPr sz="1400" b="1" i="1" dirty="0">
              <a:solidFill>
                <a:schemeClr val="dk1"/>
              </a:solidFill>
              <a:latin typeface="Calibri"/>
              <a:ea typeface="Calibri"/>
              <a:cs typeface="Calibri"/>
              <a:sym typeface="Calibri"/>
            </a:endParaRPr>
          </a:p>
          <a:p>
            <a:pPr marL="457200" lvl="0" indent="0" algn="just" rtl="0">
              <a:lnSpc>
                <a:spcPct val="115000"/>
              </a:lnSpc>
              <a:spcBef>
                <a:spcPts val="0"/>
              </a:spcBef>
              <a:spcAft>
                <a:spcPts val="0"/>
              </a:spcAft>
              <a:buNone/>
            </a:pPr>
            <a:endParaRPr sz="1400" b="1" i="1" dirty="0">
              <a:solidFill>
                <a:schemeClr val="dk1"/>
              </a:solidFill>
              <a:latin typeface="Calibri"/>
              <a:ea typeface="Calibri"/>
              <a:cs typeface="Calibri"/>
              <a:sym typeface="Calibri"/>
            </a:endParaRPr>
          </a:p>
          <a:p>
            <a:pPr marL="457200" lvl="0" indent="-317500" algn="just" rtl="0">
              <a:lnSpc>
                <a:spcPct val="115000"/>
              </a:lnSpc>
              <a:spcBef>
                <a:spcPts val="0"/>
              </a:spcBef>
              <a:spcAft>
                <a:spcPts val="0"/>
              </a:spcAft>
              <a:buClr>
                <a:schemeClr val="dk1"/>
              </a:buClr>
              <a:buSzPts val="1400"/>
              <a:buFont typeface="Calibri"/>
              <a:buChar char="●"/>
            </a:pPr>
            <a:r>
              <a:rPr lang="en" sz="1400" dirty="0">
                <a:solidFill>
                  <a:schemeClr val="dk1"/>
                </a:solidFill>
                <a:latin typeface="Calibri"/>
                <a:ea typeface="Calibri"/>
                <a:cs typeface="Calibri"/>
                <a:sym typeface="Calibri"/>
              </a:rPr>
              <a:t>The qualitative data will be analysed using the basis of content analysis as described by Braun and Clarke.</a:t>
            </a:r>
            <a:r>
              <a:rPr lang="en" sz="1400" baseline="30000" dirty="0">
                <a:solidFill>
                  <a:schemeClr val="dk1"/>
                </a:solidFill>
                <a:latin typeface="Calibri"/>
                <a:ea typeface="Calibri"/>
                <a:cs typeface="Calibri"/>
                <a:sym typeface="Calibri"/>
              </a:rPr>
              <a:t>[5]</a:t>
            </a:r>
            <a:r>
              <a:rPr lang="en" sz="1400" dirty="0">
                <a:solidFill>
                  <a:schemeClr val="dk1"/>
                </a:solidFill>
                <a:latin typeface="Calibri"/>
                <a:ea typeface="Calibri"/>
                <a:cs typeface="Calibri"/>
                <a:sym typeface="Calibri"/>
              </a:rPr>
              <a:t> </a:t>
            </a:r>
            <a:endParaRPr sz="1400" dirty="0">
              <a:solidFill>
                <a:schemeClr val="dk1"/>
              </a:solidFill>
              <a:latin typeface="Calibri"/>
              <a:ea typeface="Calibri"/>
              <a:cs typeface="Calibri"/>
              <a:sym typeface="Calibri"/>
            </a:endParaRPr>
          </a:p>
          <a:p>
            <a:pPr marL="914400" lvl="0" indent="0" algn="just" rtl="0">
              <a:lnSpc>
                <a:spcPct val="115000"/>
              </a:lnSpc>
              <a:spcBef>
                <a:spcPts val="0"/>
              </a:spcBef>
              <a:spcAft>
                <a:spcPts val="0"/>
              </a:spcAft>
              <a:buNone/>
            </a:pPr>
            <a:endParaRPr sz="1400" dirty="0">
              <a:solidFill>
                <a:schemeClr val="dk1"/>
              </a:solidFill>
              <a:latin typeface="Calibri"/>
              <a:ea typeface="Calibri"/>
              <a:cs typeface="Calibri"/>
              <a:sym typeface="Calibri"/>
            </a:endParaRPr>
          </a:p>
          <a:p>
            <a:pPr marL="0" lvl="0" indent="0" algn="l" rtl="0">
              <a:spcBef>
                <a:spcPts val="0"/>
              </a:spcBef>
              <a:spcAft>
                <a:spcPts val="1200"/>
              </a:spcAft>
              <a:buNone/>
            </a:pPr>
            <a:endParaRP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944</TotalTime>
  <Words>850</Words>
  <Application>Microsoft Office PowerPoint</Application>
  <PresentationFormat>On-screen Show (16:9)</PresentationFormat>
  <Paragraphs>77</Paragraphs>
  <Slides>6</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Calibri</vt:lpstr>
      <vt:lpstr>Wingdings</vt:lpstr>
      <vt:lpstr>Times</vt:lpstr>
      <vt:lpstr>Noto Sans Symbols</vt:lpstr>
      <vt:lpstr>Times New Roman</vt:lpstr>
      <vt:lpstr>Simple Light</vt:lpstr>
      <vt:lpstr>Assessing the Motivation and Barriers for Living and Non-living Organ donation among blood donors </vt:lpstr>
      <vt:lpstr>Introduction</vt:lpstr>
      <vt:lpstr>Aim and Objectives</vt:lpstr>
      <vt:lpstr>Sample size calculation</vt:lpstr>
      <vt:lpstr>    Algorithm </vt:lpstr>
      <vt:lpstr>Analysis plan for the data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the Motivation and Barriers for Living and Non-living Organ donation among blood donors</dc:title>
  <dc:creator>Sutirtha Ghosh</dc:creator>
  <cp:lastModifiedBy>Nikita</cp:lastModifiedBy>
  <cp:revision>49</cp:revision>
  <cp:lastPrinted>2026-04-07T11:31:28Z</cp:lastPrinted>
  <dcterms:modified xsi:type="dcterms:W3CDTF">2026-05-09T08:23:44Z</dcterms:modified>
</cp:coreProperties>
</file>